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333" r:id="rId2"/>
    <p:sldId id="334" r:id="rId3"/>
    <p:sldId id="381" r:id="rId4"/>
    <p:sldId id="368" r:id="rId5"/>
    <p:sldId id="370" r:id="rId6"/>
    <p:sldId id="384" r:id="rId7"/>
    <p:sldId id="372" r:id="rId8"/>
    <p:sldId id="377" r:id="rId9"/>
    <p:sldId id="376" r:id="rId10"/>
    <p:sldId id="373" r:id="rId11"/>
    <p:sldId id="374" r:id="rId12"/>
    <p:sldId id="378" r:id="rId13"/>
    <p:sldId id="375" r:id="rId14"/>
    <p:sldId id="379" r:id="rId15"/>
    <p:sldId id="385" r:id="rId16"/>
    <p:sldId id="367" r:id="rId17"/>
  </p:sldIdLst>
  <p:sldSz cx="12198350" cy="6858000"/>
  <p:notesSz cx="6797675" cy="9926638"/>
  <p:custDataLst>
    <p:tags r:id="rId20"/>
  </p:custDataLst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DD2"/>
    <a:srgbClr val="E1E6EB"/>
    <a:srgbClr val="E1E1E6"/>
    <a:srgbClr val="EAEAEA"/>
    <a:srgbClr val="0087B9"/>
    <a:srgbClr val="FF0000"/>
    <a:srgbClr val="000066"/>
    <a:srgbClr val="878C96"/>
    <a:srgbClr val="FFFFFF"/>
    <a:srgbClr val="F0C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503" autoAdjust="0"/>
    <p:restoredTop sz="57858" autoAdjust="0"/>
  </p:normalViewPr>
  <p:slideViewPr>
    <p:cSldViewPr>
      <p:cViewPr varScale="1">
        <p:scale>
          <a:sx n="62" d="100"/>
          <a:sy n="62" d="100"/>
        </p:scale>
        <p:origin x="-2100" y="-84"/>
      </p:cViewPr>
      <p:guideLst>
        <p:guide orient="horz" pos="799"/>
        <p:guide orient="horz" pos="3974"/>
        <p:guide pos="168"/>
        <p:guide pos="75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1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8524E-8F35-4CE2-9AA0-288D3E184A7C}" type="doc">
      <dgm:prSet loTypeId="urn:microsoft.com/office/officeart/2005/8/layout/venn1" loCatId="relationship" qsTypeId="urn:microsoft.com/office/officeart/2005/8/quickstyle/simple2" qsCatId="simple" csTypeId="urn:microsoft.com/office/officeart/2005/8/colors/accent2_4" csCatId="accent2" phldr="1"/>
      <dgm:spPr/>
    </dgm:pt>
    <dgm:pt modelId="{921E9E32-809C-4628-88FF-80543E572A3E}">
      <dgm:prSet phldrT="[Text]"/>
      <dgm:spPr>
        <a:solidFill>
          <a:srgbClr val="0087B9">
            <a:alpha val="50000"/>
          </a:srgbClr>
        </a:solidFill>
      </dgm:spPr>
      <dgm:t>
        <a:bodyPr/>
        <a:lstStyle/>
        <a:p>
          <a:r>
            <a:rPr lang="en-US" b="1" dirty="0" smtClean="0">
              <a:cs typeface="Lato Regular"/>
            </a:rPr>
            <a:t>Non-Critical Topics</a:t>
          </a:r>
          <a:endParaRPr lang="en-US" dirty="0"/>
        </a:p>
      </dgm:t>
    </dgm:pt>
    <dgm:pt modelId="{6F5924F0-0030-4596-AD6F-9AD65E8F5E93}" type="parTrans" cxnId="{F3467E35-96C0-42EC-B85B-9715B77F2B0C}">
      <dgm:prSet/>
      <dgm:spPr/>
      <dgm:t>
        <a:bodyPr/>
        <a:lstStyle/>
        <a:p>
          <a:endParaRPr lang="en-US"/>
        </a:p>
      </dgm:t>
    </dgm:pt>
    <dgm:pt modelId="{FB501C51-18F2-409E-B6CA-CB004A5BE50F}" type="sibTrans" cxnId="{F3467E35-96C0-42EC-B85B-9715B77F2B0C}">
      <dgm:prSet/>
      <dgm:spPr/>
      <dgm:t>
        <a:bodyPr/>
        <a:lstStyle/>
        <a:p>
          <a:endParaRPr lang="en-US"/>
        </a:p>
      </dgm:t>
    </dgm:pt>
    <dgm:pt modelId="{9C58A084-C218-4095-BD0E-2B5A762CD79A}">
      <dgm:prSet phldrT="[Text]"/>
      <dgm:spPr/>
      <dgm:t>
        <a:bodyPr/>
        <a:lstStyle/>
        <a:p>
          <a:r>
            <a:rPr lang="en-US" b="1" dirty="0" smtClean="0">
              <a:cs typeface="Lato Regular"/>
            </a:rPr>
            <a:t>Simple Processes</a:t>
          </a:r>
          <a:endParaRPr lang="en-US" dirty="0"/>
        </a:p>
      </dgm:t>
    </dgm:pt>
    <dgm:pt modelId="{93406575-A1C0-449A-B29B-A51B12B328CF}" type="parTrans" cxnId="{DFE3BF07-326A-4229-A72C-3F0CB493D200}">
      <dgm:prSet/>
      <dgm:spPr/>
      <dgm:t>
        <a:bodyPr/>
        <a:lstStyle/>
        <a:p>
          <a:endParaRPr lang="en-US"/>
        </a:p>
      </dgm:t>
    </dgm:pt>
    <dgm:pt modelId="{3332B4C4-8E3B-4140-A781-5947F9D67C8F}" type="sibTrans" cxnId="{DFE3BF07-326A-4229-A72C-3F0CB493D200}">
      <dgm:prSet/>
      <dgm:spPr/>
      <dgm:t>
        <a:bodyPr/>
        <a:lstStyle/>
        <a:p>
          <a:endParaRPr lang="en-US"/>
        </a:p>
      </dgm:t>
    </dgm:pt>
    <dgm:pt modelId="{05245399-3934-4321-BA4D-011307179A89}">
      <dgm:prSet phldrT="[Text]"/>
      <dgm:spPr/>
      <dgm:t>
        <a:bodyPr/>
        <a:lstStyle/>
        <a:p>
          <a:r>
            <a:rPr lang="de-DE" b="1" dirty="0" err="1" smtClean="0"/>
            <a:t>Inexpensive</a:t>
          </a:r>
          <a:r>
            <a:rPr lang="de-DE" b="1" dirty="0" smtClean="0"/>
            <a:t> Solutions</a:t>
          </a:r>
          <a:endParaRPr lang="en-US" b="1" dirty="0"/>
        </a:p>
      </dgm:t>
    </dgm:pt>
    <dgm:pt modelId="{4A562C09-E358-423F-A14B-DFE0D7290248}" type="parTrans" cxnId="{C5DA8824-9E9A-4719-BD7B-487732306ABC}">
      <dgm:prSet/>
      <dgm:spPr/>
      <dgm:t>
        <a:bodyPr/>
        <a:lstStyle/>
        <a:p>
          <a:endParaRPr lang="en-US"/>
        </a:p>
      </dgm:t>
    </dgm:pt>
    <dgm:pt modelId="{617748ED-B701-49EE-8FCE-ACFD118B307A}" type="sibTrans" cxnId="{C5DA8824-9E9A-4719-BD7B-487732306ABC}">
      <dgm:prSet/>
      <dgm:spPr/>
      <dgm:t>
        <a:bodyPr/>
        <a:lstStyle/>
        <a:p>
          <a:endParaRPr lang="en-US"/>
        </a:p>
      </dgm:t>
    </dgm:pt>
    <dgm:pt modelId="{66900DFB-190C-44B7-95D9-9FB950552777}" type="pres">
      <dgm:prSet presAssocID="{1098524E-8F35-4CE2-9AA0-288D3E184A7C}" presName="compositeShape" presStyleCnt="0">
        <dgm:presLayoutVars>
          <dgm:chMax val="7"/>
          <dgm:dir/>
          <dgm:resizeHandles val="exact"/>
        </dgm:presLayoutVars>
      </dgm:prSet>
      <dgm:spPr/>
    </dgm:pt>
    <dgm:pt modelId="{4A4C8447-17E6-4E7F-B77F-DF9810D83EB1}" type="pres">
      <dgm:prSet presAssocID="{921E9E32-809C-4628-88FF-80543E572A3E}" presName="circ1" presStyleLbl="vennNode1" presStyleIdx="0" presStyleCnt="3"/>
      <dgm:spPr/>
      <dgm:t>
        <a:bodyPr/>
        <a:lstStyle/>
        <a:p>
          <a:endParaRPr lang="en-US"/>
        </a:p>
      </dgm:t>
    </dgm:pt>
    <dgm:pt modelId="{932274FA-8615-4DD6-96B7-C4C6011B9F53}" type="pres">
      <dgm:prSet presAssocID="{921E9E32-809C-4628-88FF-80543E572A3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F85B6-650D-429E-8C22-081CDC3EE8F8}" type="pres">
      <dgm:prSet presAssocID="{9C58A084-C218-4095-BD0E-2B5A762CD79A}" presName="circ2" presStyleLbl="vennNode1" presStyleIdx="1" presStyleCnt="3"/>
      <dgm:spPr/>
      <dgm:t>
        <a:bodyPr/>
        <a:lstStyle/>
        <a:p>
          <a:endParaRPr lang="en-US"/>
        </a:p>
      </dgm:t>
    </dgm:pt>
    <dgm:pt modelId="{B8CF204C-6D4D-42DD-A099-5835FAABCCC7}" type="pres">
      <dgm:prSet presAssocID="{9C58A084-C218-4095-BD0E-2B5A762CD79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ECCC0-60FC-4D63-B29F-8AF72204B495}" type="pres">
      <dgm:prSet presAssocID="{05245399-3934-4321-BA4D-011307179A89}" presName="circ3" presStyleLbl="vennNode1" presStyleIdx="2" presStyleCnt="3"/>
      <dgm:spPr/>
      <dgm:t>
        <a:bodyPr/>
        <a:lstStyle/>
        <a:p>
          <a:endParaRPr lang="en-US"/>
        </a:p>
      </dgm:t>
    </dgm:pt>
    <dgm:pt modelId="{8B29CBEB-9425-45C1-BAFE-EFF6A21285A4}" type="pres">
      <dgm:prSet presAssocID="{05245399-3934-4321-BA4D-011307179A8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467E35-96C0-42EC-B85B-9715B77F2B0C}" srcId="{1098524E-8F35-4CE2-9AA0-288D3E184A7C}" destId="{921E9E32-809C-4628-88FF-80543E572A3E}" srcOrd="0" destOrd="0" parTransId="{6F5924F0-0030-4596-AD6F-9AD65E8F5E93}" sibTransId="{FB501C51-18F2-409E-B6CA-CB004A5BE50F}"/>
    <dgm:cxn modelId="{CAE8EEE2-C08D-4F50-81A8-4F23FBDAE135}" type="presOf" srcId="{05245399-3934-4321-BA4D-011307179A89}" destId="{8B29CBEB-9425-45C1-BAFE-EFF6A21285A4}" srcOrd="1" destOrd="0" presId="urn:microsoft.com/office/officeart/2005/8/layout/venn1"/>
    <dgm:cxn modelId="{63756AB9-84FF-489E-B840-B42DB2D582AB}" type="presOf" srcId="{9C58A084-C218-4095-BD0E-2B5A762CD79A}" destId="{B8CF204C-6D4D-42DD-A099-5835FAABCCC7}" srcOrd="1" destOrd="0" presId="urn:microsoft.com/office/officeart/2005/8/layout/venn1"/>
    <dgm:cxn modelId="{69AAE4C0-CC1B-4ACB-A58C-602EC63B8155}" type="presOf" srcId="{9C58A084-C218-4095-BD0E-2B5A762CD79A}" destId="{DB2F85B6-650D-429E-8C22-081CDC3EE8F8}" srcOrd="0" destOrd="0" presId="urn:microsoft.com/office/officeart/2005/8/layout/venn1"/>
    <dgm:cxn modelId="{C5DA8824-9E9A-4719-BD7B-487732306ABC}" srcId="{1098524E-8F35-4CE2-9AA0-288D3E184A7C}" destId="{05245399-3934-4321-BA4D-011307179A89}" srcOrd="2" destOrd="0" parTransId="{4A562C09-E358-423F-A14B-DFE0D7290248}" sibTransId="{617748ED-B701-49EE-8FCE-ACFD118B307A}"/>
    <dgm:cxn modelId="{BFC2ABB3-68E0-404F-8C53-FF4CEE969A15}" type="presOf" srcId="{1098524E-8F35-4CE2-9AA0-288D3E184A7C}" destId="{66900DFB-190C-44B7-95D9-9FB950552777}" srcOrd="0" destOrd="0" presId="urn:microsoft.com/office/officeart/2005/8/layout/venn1"/>
    <dgm:cxn modelId="{511B0E74-4365-470D-92B0-968D77D85709}" type="presOf" srcId="{921E9E32-809C-4628-88FF-80543E572A3E}" destId="{4A4C8447-17E6-4E7F-B77F-DF9810D83EB1}" srcOrd="0" destOrd="0" presId="urn:microsoft.com/office/officeart/2005/8/layout/venn1"/>
    <dgm:cxn modelId="{98125F34-F245-434E-9BD2-500B949DF6DC}" type="presOf" srcId="{05245399-3934-4321-BA4D-011307179A89}" destId="{29BECCC0-60FC-4D63-B29F-8AF72204B495}" srcOrd="0" destOrd="0" presId="urn:microsoft.com/office/officeart/2005/8/layout/venn1"/>
    <dgm:cxn modelId="{DFE3BF07-326A-4229-A72C-3F0CB493D200}" srcId="{1098524E-8F35-4CE2-9AA0-288D3E184A7C}" destId="{9C58A084-C218-4095-BD0E-2B5A762CD79A}" srcOrd="1" destOrd="0" parTransId="{93406575-A1C0-449A-B29B-A51B12B328CF}" sibTransId="{3332B4C4-8E3B-4140-A781-5947F9D67C8F}"/>
    <dgm:cxn modelId="{535CA158-A250-4D3A-8CFB-14A068E9BFAE}" type="presOf" srcId="{921E9E32-809C-4628-88FF-80543E572A3E}" destId="{932274FA-8615-4DD6-96B7-C4C6011B9F53}" srcOrd="1" destOrd="0" presId="urn:microsoft.com/office/officeart/2005/8/layout/venn1"/>
    <dgm:cxn modelId="{E46BB48B-3132-4FC5-835F-E9D2CD3AF060}" type="presParOf" srcId="{66900DFB-190C-44B7-95D9-9FB950552777}" destId="{4A4C8447-17E6-4E7F-B77F-DF9810D83EB1}" srcOrd="0" destOrd="0" presId="urn:microsoft.com/office/officeart/2005/8/layout/venn1"/>
    <dgm:cxn modelId="{99BDDF59-A61E-4437-A7DB-296DD41BA527}" type="presParOf" srcId="{66900DFB-190C-44B7-95D9-9FB950552777}" destId="{932274FA-8615-4DD6-96B7-C4C6011B9F53}" srcOrd="1" destOrd="0" presId="urn:microsoft.com/office/officeart/2005/8/layout/venn1"/>
    <dgm:cxn modelId="{B843708A-34A7-46FE-9281-8DCEF2C53FE4}" type="presParOf" srcId="{66900DFB-190C-44B7-95D9-9FB950552777}" destId="{DB2F85B6-650D-429E-8C22-081CDC3EE8F8}" srcOrd="2" destOrd="0" presId="urn:microsoft.com/office/officeart/2005/8/layout/venn1"/>
    <dgm:cxn modelId="{35873035-A569-4B17-868C-A08070CC7A46}" type="presParOf" srcId="{66900DFB-190C-44B7-95D9-9FB950552777}" destId="{B8CF204C-6D4D-42DD-A099-5835FAABCCC7}" srcOrd="3" destOrd="0" presId="urn:microsoft.com/office/officeart/2005/8/layout/venn1"/>
    <dgm:cxn modelId="{E2B208E6-E3F5-4429-9596-A177D1CF5443}" type="presParOf" srcId="{66900DFB-190C-44B7-95D9-9FB950552777}" destId="{29BECCC0-60FC-4D63-B29F-8AF72204B495}" srcOrd="4" destOrd="0" presId="urn:microsoft.com/office/officeart/2005/8/layout/venn1"/>
    <dgm:cxn modelId="{01AB8F01-8EC0-4E97-A584-042CE0995479}" type="presParOf" srcId="{66900DFB-190C-44B7-95D9-9FB950552777}" destId="{8B29CBEB-9425-45C1-BAFE-EFF6A21285A4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F0CF-AAFC-4F73-B91E-33F9C59A40F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039339-B62A-40A6-B89A-F88579ACCFA3}">
      <dgm:prSet phldrT="[Text]" custT="1"/>
      <dgm:spPr/>
      <dgm:t>
        <a:bodyPr tIns="0" bIns="0" anchor="b" anchorCtr="0"/>
        <a:lstStyle/>
        <a:p>
          <a:r>
            <a:rPr lang="en-US" sz="1400" b="1" noProof="0" smtClean="0"/>
            <a:t>Opportunities</a:t>
          </a:r>
          <a:r>
            <a:rPr lang="de-DE" sz="1400" b="1" smtClean="0"/>
            <a:t> </a:t>
          </a:r>
          <a:r>
            <a:rPr lang="de-DE" sz="1400" b="1" dirty="0" smtClean="0"/>
            <a:t/>
          </a:r>
          <a:br>
            <a:rPr lang="de-DE" sz="1400" b="1" dirty="0" smtClean="0"/>
          </a:br>
          <a:r>
            <a:rPr lang="de-DE" sz="1400" b="1" dirty="0" err="1" smtClean="0"/>
            <a:t>with</a:t>
          </a:r>
          <a:r>
            <a:rPr lang="de-DE" sz="1400" b="1" dirty="0" smtClean="0"/>
            <a:t> APEX</a:t>
          </a:r>
          <a:r>
            <a:rPr lang="de-DE" sz="1400" dirty="0" smtClean="0"/>
            <a:t/>
          </a:r>
          <a:br>
            <a:rPr lang="de-DE" sz="1400" dirty="0" smtClean="0"/>
          </a:br>
          <a:r>
            <a:rPr lang="de-DE" sz="1100" dirty="0" smtClean="0"/>
            <a:t>(SQL, PL/SQL, JS, </a:t>
          </a:r>
          <a:r>
            <a:rPr lang="de-DE" sz="1100" dirty="0" err="1" smtClean="0"/>
            <a:t>jQuery</a:t>
          </a:r>
          <a:r>
            <a:rPr lang="de-DE" sz="1100" dirty="0" smtClean="0"/>
            <a:t>, …)</a:t>
          </a:r>
          <a:br>
            <a:rPr lang="de-DE" sz="1100" dirty="0" smtClean="0"/>
          </a:br>
          <a:endParaRPr lang="de-DE" sz="1100" dirty="0"/>
        </a:p>
      </dgm:t>
    </dgm:pt>
    <dgm:pt modelId="{79D75E42-1901-48B1-AC5A-0C4929BF1BE6}" type="parTrans" cxnId="{3E0AB048-050B-4938-83F6-2168E85E1FBE}">
      <dgm:prSet/>
      <dgm:spPr/>
      <dgm:t>
        <a:bodyPr/>
        <a:lstStyle/>
        <a:p>
          <a:endParaRPr lang="de-DE"/>
        </a:p>
      </dgm:t>
    </dgm:pt>
    <dgm:pt modelId="{503660C9-ADF2-42AD-8F06-304A59464B95}" type="sibTrans" cxnId="{3E0AB048-050B-4938-83F6-2168E85E1FBE}">
      <dgm:prSet/>
      <dgm:spPr/>
      <dgm:t>
        <a:bodyPr/>
        <a:lstStyle/>
        <a:p>
          <a:endParaRPr lang="de-DE"/>
        </a:p>
      </dgm:t>
    </dgm:pt>
    <dgm:pt modelId="{AE6BC72D-869A-4313-805E-D9F604E67D62}">
      <dgm:prSet phldrT="[Text]" custT="1"/>
      <dgm:spPr/>
      <dgm:t>
        <a:bodyPr/>
        <a:lstStyle/>
        <a:p>
          <a:r>
            <a:rPr lang="de-DE" sz="1800" b="1" dirty="0" smtClean="0"/>
            <a:t>Small Solutions </a:t>
          </a:r>
          <a:br>
            <a:rPr lang="de-DE" sz="1800" b="1" dirty="0" smtClean="0"/>
          </a:br>
          <a:r>
            <a:rPr lang="de-DE" sz="1800" b="1" dirty="0" smtClean="0"/>
            <a:t>Standard</a:t>
          </a:r>
          <a:endParaRPr lang="de-DE" sz="1800" b="1" dirty="0"/>
        </a:p>
      </dgm:t>
    </dgm:pt>
    <dgm:pt modelId="{C85E8533-451B-43C2-9C7D-627D3FCD0B75}" type="parTrans" cxnId="{E86ECAA2-F03D-405C-825E-CE0DE81BE04D}">
      <dgm:prSet/>
      <dgm:spPr/>
      <dgm:t>
        <a:bodyPr/>
        <a:lstStyle/>
        <a:p>
          <a:endParaRPr lang="de-DE"/>
        </a:p>
      </dgm:t>
    </dgm:pt>
    <dgm:pt modelId="{3EE12295-F11A-4F6B-8DBA-16ABCEF82572}" type="sibTrans" cxnId="{E86ECAA2-F03D-405C-825E-CE0DE81BE04D}">
      <dgm:prSet/>
      <dgm:spPr/>
      <dgm:t>
        <a:bodyPr/>
        <a:lstStyle/>
        <a:p>
          <a:endParaRPr lang="de-DE"/>
        </a:p>
      </dgm:t>
    </dgm:pt>
    <dgm:pt modelId="{F52E4569-98EC-4E09-9BCE-AF152B0D7AD3}">
      <dgm:prSet phldrT="[Text]" custT="1"/>
      <dgm:spPr/>
      <dgm:t>
        <a:bodyPr/>
        <a:lstStyle/>
        <a:p>
          <a:r>
            <a:rPr lang="de-DE" sz="2200" b="1" dirty="0" smtClean="0"/>
            <a:t>APEX </a:t>
          </a:r>
          <a:br>
            <a:rPr lang="de-DE" sz="2200" b="1" dirty="0" smtClean="0"/>
          </a:br>
          <a:r>
            <a:rPr lang="de-DE" sz="2200" b="1" dirty="0" smtClean="0"/>
            <a:t>S</a:t>
          </a:r>
          <a:r>
            <a:rPr lang="en-US" sz="2200" b="1" noProof="0" dirty="0" err="1" smtClean="0"/>
            <a:t>tandard</a:t>
          </a:r>
          <a:endParaRPr lang="en-US" sz="2200" b="1" noProof="0" dirty="0"/>
        </a:p>
      </dgm:t>
    </dgm:pt>
    <dgm:pt modelId="{163ACAE7-C1B1-4EDC-8AFD-E9AECF33D43B}" type="parTrans" cxnId="{10665DA6-02C8-43C7-8C9C-BE618FDB3A21}">
      <dgm:prSet/>
      <dgm:spPr/>
      <dgm:t>
        <a:bodyPr/>
        <a:lstStyle/>
        <a:p>
          <a:endParaRPr lang="de-DE"/>
        </a:p>
      </dgm:t>
    </dgm:pt>
    <dgm:pt modelId="{E25BC736-B04A-4B8C-9F19-A0B1588B583B}" type="sibTrans" cxnId="{10665DA6-02C8-43C7-8C9C-BE618FDB3A21}">
      <dgm:prSet/>
      <dgm:spPr/>
      <dgm:t>
        <a:bodyPr/>
        <a:lstStyle/>
        <a:p>
          <a:endParaRPr lang="de-DE"/>
        </a:p>
      </dgm:t>
    </dgm:pt>
    <dgm:pt modelId="{59CF1DE5-6C88-4EA7-A54C-9265CF1064F2}" type="pres">
      <dgm:prSet presAssocID="{7CF3F0CF-AAFC-4F73-B91E-33F9C59A40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923050-A63B-48D9-8E5B-2A4DDC501342}" type="pres">
      <dgm:prSet presAssocID="{03039339-B62A-40A6-B89A-F88579ACCFA3}" presName="Name8" presStyleCnt="0"/>
      <dgm:spPr/>
    </dgm:pt>
    <dgm:pt modelId="{2AB801E3-100C-40E4-A36F-4C1A3736F904}" type="pres">
      <dgm:prSet presAssocID="{03039339-B62A-40A6-B89A-F88579ACCFA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DDF03-4B17-4612-A922-D21500B19581}" type="pres">
      <dgm:prSet presAssocID="{03039339-B62A-40A6-B89A-F88579ACCF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3F244-1A5F-46A6-B7FE-6D3A124D79A3}" type="pres">
      <dgm:prSet presAssocID="{AE6BC72D-869A-4313-805E-D9F604E67D62}" presName="Name8" presStyleCnt="0"/>
      <dgm:spPr/>
    </dgm:pt>
    <dgm:pt modelId="{5DA841A5-6C17-4546-A350-23ED886245C7}" type="pres">
      <dgm:prSet presAssocID="{AE6BC72D-869A-4313-805E-D9F604E67D6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04472-CD4E-4502-90E3-5169CAEB5B19}" type="pres">
      <dgm:prSet presAssocID="{AE6BC72D-869A-4313-805E-D9F604E67D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223DA-B1DC-4DD1-93D7-E3561CBAEA45}" type="pres">
      <dgm:prSet presAssocID="{F52E4569-98EC-4E09-9BCE-AF152B0D7AD3}" presName="Name8" presStyleCnt="0"/>
      <dgm:spPr/>
    </dgm:pt>
    <dgm:pt modelId="{3DB1A808-1659-4F60-9F10-C03E938B4407}" type="pres">
      <dgm:prSet presAssocID="{F52E4569-98EC-4E09-9BCE-AF152B0D7AD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68465-ADB9-43AE-8A82-9D7C47C37BE2}" type="pres">
      <dgm:prSet presAssocID="{F52E4569-98EC-4E09-9BCE-AF152B0D7A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665DA6-02C8-43C7-8C9C-BE618FDB3A21}" srcId="{7CF3F0CF-AAFC-4F73-B91E-33F9C59A40F1}" destId="{F52E4569-98EC-4E09-9BCE-AF152B0D7AD3}" srcOrd="2" destOrd="0" parTransId="{163ACAE7-C1B1-4EDC-8AFD-E9AECF33D43B}" sibTransId="{E25BC736-B04A-4B8C-9F19-A0B1588B583B}"/>
    <dgm:cxn modelId="{1E1DA324-923C-4122-9A83-A16F192675BA}" type="presOf" srcId="{F52E4569-98EC-4E09-9BCE-AF152B0D7AD3}" destId="{9E268465-ADB9-43AE-8A82-9D7C47C37BE2}" srcOrd="1" destOrd="0" presId="urn:microsoft.com/office/officeart/2005/8/layout/pyramid1"/>
    <dgm:cxn modelId="{B713390E-86CD-442A-B3FE-64A2D78CEA0D}" type="presOf" srcId="{AE6BC72D-869A-4313-805E-D9F604E67D62}" destId="{67404472-CD4E-4502-90E3-5169CAEB5B19}" srcOrd="1" destOrd="0" presId="urn:microsoft.com/office/officeart/2005/8/layout/pyramid1"/>
    <dgm:cxn modelId="{E86ECAA2-F03D-405C-825E-CE0DE81BE04D}" srcId="{7CF3F0CF-AAFC-4F73-B91E-33F9C59A40F1}" destId="{AE6BC72D-869A-4313-805E-D9F604E67D62}" srcOrd="1" destOrd="0" parTransId="{C85E8533-451B-43C2-9C7D-627D3FCD0B75}" sibTransId="{3EE12295-F11A-4F6B-8DBA-16ABCEF82572}"/>
    <dgm:cxn modelId="{55C6AB78-1CDA-4E91-A086-D8FF504162C5}" type="presOf" srcId="{03039339-B62A-40A6-B89A-F88579ACCFA3}" destId="{B4CDDF03-4B17-4612-A922-D21500B19581}" srcOrd="1" destOrd="0" presId="urn:microsoft.com/office/officeart/2005/8/layout/pyramid1"/>
    <dgm:cxn modelId="{72AC51C0-BE8B-4C8A-AF24-8C2F0312F4D9}" type="presOf" srcId="{03039339-B62A-40A6-B89A-F88579ACCFA3}" destId="{2AB801E3-100C-40E4-A36F-4C1A3736F904}" srcOrd="0" destOrd="0" presId="urn:microsoft.com/office/officeart/2005/8/layout/pyramid1"/>
    <dgm:cxn modelId="{A02453CE-56DC-42EA-AD7F-0E6F406B4BAE}" type="presOf" srcId="{AE6BC72D-869A-4313-805E-D9F604E67D62}" destId="{5DA841A5-6C17-4546-A350-23ED886245C7}" srcOrd="0" destOrd="0" presId="urn:microsoft.com/office/officeart/2005/8/layout/pyramid1"/>
    <dgm:cxn modelId="{F3AEA8EA-3F3C-47A7-8E09-25090AB7E255}" type="presOf" srcId="{7CF3F0CF-AAFC-4F73-B91E-33F9C59A40F1}" destId="{59CF1DE5-6C88-4EA7-A54C-9265CF1064F2}" srcOrd="0" destOrd="0" presId="urn:microsoft.com/office/officeart/2005/8/layout/pyramid1"/>
    <dgm:cxn modelId="{3E0AB048-050B-4938-83F6-2168E85E1FBE}" srcId="{7CF3F0CF-AAFC-4F73-B91E-33F9C59A40F1}" destId="{03039339-B62A-40A6-B89A-F88579ACCFA3}" srcOrd="0" destOrd="0" parTransId="{79D75E42-1901-48B1-AC5A-0C4929BF1BE6}" sibTransId="{503660C9-ADF2-42AD-8F06-304A59464B95}"/>
    <dgm:cxn modelId="{368A52FF-DC97-4DE6-813C-390932A08EA0}" type="presOf" srcId="{F52E4569-98EC-4E09-9BCE-AF152B0D7AD3}" destId="{3DB1A808-1659-4F60-9F10-C03E938B4407}" srcOrd="0" destOrd="0" presId="urn:microsoft.com/office/officeart/2005/8/layout/pyramid1"/>
    <dgm:cxn modelId="{3224E9EB-6C39-453E-9E14-256844A57D30}" type="presParOf" srcId="{59CF1DE5-6C88-4EA7-A54C-9265CF1064F2}" destId="{10923050-A63B-48D9-8E5B-2A4DDC501342}" srcOrd="0" destOrd="0" presId="urn:microsoft.com/office/officeart/2005/8/layout/pyramid1"/>
    <dgm:cxn modelId="{205A7E90-2B7B-4A62-B83C-2FA73616CF53}" type="presParOf" srcId="{10923050-A63B-48D9-8E5B-2A4DDC501342}" destId="{2AB801E3-100C-40E4-A36F-4C1A3736F904}" srcOrd="0" destOrd="0" presId="urn:microsoft.com/office/officeart/2005/8/layout/pyramid1"/>
    <dgm:cxn modelId="{5A124E86-5249-4F11-88F8-BBB627A71963}" type="presParOf" srcId="{10923050-A63B-48D9-8E5B-2A4DDC501342}" destId="{B4CDDF03-4B17-4612-A922-D21500B19581}" srcOrd="1" destOrd="0" presId="urn:microsoft.com/office/officeart/2005/8/layout/pyramid1"/>
    <dgm:cxn modelId="{DB2C897E-7FE6-4530-933D-08404619B5F1}" type="presParOf" srcId="{59CF1DE5-6C88-4EA7-A54C-9265CF1064F2}" destId="{4623F244-1A5F-46A6-B7FE-6D3A124D79A3}" srcOrd="1" destOrd="0" presId="urn:microsoft.com/office/officeart/2005/8/layout/pyramid1"/>
    <dgm:cxn modelId="{C9EFE9D8-5951-43C5-89C8-6224D42E17B8}" type="presParOf" srcId="{4623F244-1A5F-46A6-B7FE-6D3A124D79A3}" destId="{5DA841A5-6C17-4546-A350-23ED886245C7}" srcOrd="0" destOrd="0" presId="urn:microsoft.com/office/officeart/2005/8/layout/pyramid1"/>
    <dgm:cxn modelId="{9D290506-87FB-4414-A78F-639F5A1D40A6}" type="presParOf" srcId="{4623F244-1A5F-46A6-B7FE-6D3A124D79A3}" destId="{67404472-CD4E-4502-90E3-5169CAEB5B19}" srcOrd="1" destOrd="0" presId="urn:microsoft.com/office/officeart/2005/8/layout/pyramid1"/>
    <dgm:cxn modelId="{E3AF2CA6-A71A-46A3-AF8C-A65A82D85D86}" type="presParOf" srcId="{59CF1DE5-6C88-4EA7-A54C-9265CF1064F2}" destId="{44C223DA-B1DC-4DD1-93D7-E3561CBAEA45}" srcOrd="2" destOrd="0" presId="urn:microsoft.com/office/officeart/2005/8/layout/pyramid1"/>
    <dgm:cxn modelId="{BBD35153-E8E0-425A-ACEC-46DC72AD0316}" type="presParOf" srcId="{44C223DA-B1DC-4DD1-93D7-E3561CBAEA45}" destId="{3DB1A808-1659-4F60-9F10-C03E938B4407}" srcOrd="0" destOrd="0" presId="urn:microsoft.com/office/officeart/2005/8/layout/pyramid1"/>
    <dgm:cxn modelId="{BADFD335-9E17-4779-98F7-7FC259A3CF6D}" type="presParOf" srcId="{44C223DA-B1DC-4DD1-93D7-E3561CBAEA45}" destId="{9E268465-ADB9-43AE-8A82-9D7C47C37BE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C8447-17E6-4E7F-B77F-DF9810D83EB1}">
      <dsp:nvSpPr>
        <dsp:cNvPr id="0" name=""/>
        <dsp:cNvSpPr/>
      </dsp:nvSpPr>
      <dsp:spPr>
        <a:xfrm>
          <a:off x="2717134" y="63006"/>
          <a:ext cx="3024336" cy="3024336"/>
        </a:xfrm>
        <a:prstGeom prst="ellipse">
          <a:avLst/>
        </a:prstGeom>
        <a:solidFill>
          <a:srgbClr val="0087B9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cs typeface="Lato Regular"/>
            </a:rPr>
            <a:t>Non-Critical Topics</a:t>
          </a:r>
          <a:endParaRPr lang="en-US" sz="2400" kern="1200" dirty="0"/>
        </a:p>
      </dsp:txBody>
      <dsp:txXfrm>
        <a:off x="3120379" y="592265"/>
        <a:ext cx="2217846" cy="1360951"/>
      </dsp:txXfrm>
    </dsp:sp>
    <dsp:sp modelId="{DB2F85B6-650D-429E-8C22-081CDC3EE8F8}">
      <dsp:nvSpPr>
        <dsp:cNvPr id="0" name=""/>
        <dsp:cNvSpPr/>
      </dsp:nvSpPr>
      <dsp:spPr>
        <a:xfrm>
          <a:off x="3808415" y="1953217"/>
          <a:ext cx="3024336" cy="3024336"/>
        </a:xfrm>
        <a:prstGeom prst="ellipse">
          <a:avLst/>
        </a:prstGeom>
        <a:solidFill>
          <a:schemeClr val="accent2">
            <a:shade val="80000"/>
            <a:alpha val="50000"/>
            <a:hueOff val="30038"/>
            <a:satOff val="-358"/>
            <a:lumOff val="223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cs typeface="Lato Regular"/>
            </a:rPr>
            <a:t>Simple Processes</a:t>
          </a:r>
          <a:endParaRPr lang="en-US" sz="2400" kern="1200" dirty="0"/>
        </a:p>
      </dsp:txBody>
      <dsp:txXfrm>
        <a:off x="4733358" y="2734503"/>
        <a:ext cx="1814601" cy="1663384"/>
      </dsp:txXfrm>
    </dsp:sp>
    <dsp:sp modelId="{29BECCC0-60FC-4D63-B29F-8AF72204B495}">
      <dsp:nvSpPr>
        <dsp:cNvPr id="0" name=""/>
        <dsp:cNvSpPr/>
      </dsp:nvSpPr>
      <dsp:spPr>
        <a:xfrm>
          <a:off x="1625853" y="1953217"/>
          <a:ext cx="3024336" cy="3024336"/>
        </a:xfrm>
        <a:prstGeom prst="ellipse">
          <a:avLst/>
        </a:prstGeom>
        <a:solidFill>
          <a:schemeClr val="accent2">
            <a:shade val="80000"/>
            <a:alpha val="50000"/>
            <a:hueOff val="30038"/>
            <a:satOff val="-358"/>
            <a:lumOff val="223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err="1" smtClean="0"/>
            <a:t>Inexpensive</a:t>
          </a:r>
          <a:r>
            <a:rPr lang="de-DE" sz="2400" b="1" kern="1200" dirty="0" smtClean="0"/>
            <a:t> Solutions</a:t>
          </a:r>
          <a:endParaRPr lang="en-US" sz="2400" b="1" kern="1200" dirty="0"/>
        </a:p>
      </dsp:txBody>
      <dsp:txXfrm>
        <a:off x="1910644" y="2734503"/>
        <a:ext cx="1814601" cy="1663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801E3-100C-40E4-A36F-4C1A3736F904}">
      <dsp:nvSpPr>
        <dsp:cNvPr id="0" name=""/>
        <dsp:cNvSpPr/>
      </dsp:nvSpPr>
      <dsp:spPr>
        <a:xfrm>
          <a:off x="2507500" y="0"/>
          <a:ext cx="2507500" cy="1623661"/>
        </a:xfrm>
        <a:prstGeom prst="trapezoid">
          <a:avLst>
            <a:gd name="adj" fmla="val 772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0" rIns="17780" bIns="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Opportunities</a:t>
          </a:r>
          <a:r>
            <a:rPr lang="de-DE" sz="1400" b="1" kern="1200" smtClean="0"/>
            <a:t> </a:t>
          </a:r>
          <a:r>
            <a:rPr lang="de-DE" sz="1400" b="1" kern="1200" dirty="0" smtClean="0"/>
            <a:t/>
          </a:r>
          <a:br>
            <a:rPr lang="de-DE" sz="1400" b="1" kern="1200" dirty="0" smtClean="0"/>
          </a:br>
          <a:r>
            <a:rPr lang="de-DE" sz="1400" b="1" kern="1200" dirty="0" err="1" smtClean="0"/>
            <a:t>with</a:t>
          </a:r>
          <a:r>
            <a:rPr lang="de-DE" sz="1400" b="1" kern="1200" dirty="0" smtClean="0"/>
            <a:t> APEX</a:t>
          </a:r>
          <a:r>
            <a:rPr lang="de-DE" sz="1400" kern="1200" dirty="0" smtClean="0"/>
            <a:t/>
          </a:r>
          <a:br>
            <a:rPr lang="de-DE" sz="1400" kern="1200" dirty="0" smtClean="0"/>
          </a:br>
          <a:r>
            <a:rPr lang="de-DE" sz="1100" kern="1200" dirty="0" smtClean="0"/>
            <a:t>(SQL, PL/SQL, JS, </a:t>
          </a:r>
          <a:r>
            <a:rPr lang="de-DE" sz="1100" kern="1200" dirty="0" err="1" smtClean="0"/>
            <a:t>jQuery</a:t>
          </a:r>
          <a:r>
            <a:rPr lang="de-DE" sz="1100" kern="1200" dirty="0" smtClean="0"/>
            <a:t>, …)</a:t>
          </a:r>
          <a:br>
            <a:rPr lang="de-DE" sz="1100" kern="1200" dirty="0" smtClean="0"/>
          </a:br>
          <a:endParaRPr lang="de-DE" sz="1100" kern="1200" dirty="0"/>
        </a:p>
      </dsp:txBody>
      <dsp:txXfrm>
        <a:off x="2507500" y="0"/>
        <a:ext cx="2507500" cy="1623661"/>
      </dsp:txXfrm>
    </dsp:sp>
    <dsp:sp modelId="{5DA841A5-6C17-4546-A350-23ED886245C7}">
      <dsp:nvSpPr>
        <dsp:cNvPr id="0" name=""/>
        <dsp:cNvSpPr/>
      </dsp:nvSpPr>
      <dsp:spPr>
        <a:xfrm>
          <a:off x="1253750" y="1623661"/>
          <a:ext cx="5015000" cy="1623661"/>
        </a:xfrm>
        <a:prstGeom prst="trapezoid">
          <a:avLst>
            <a:gd name="adj" fmla="val 772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Small Solutions </a:t>
          </a:r>
          <a:br>
            <a:rPr lang="de-DE" sz="1800" b="1" kern="1200" dirty="0" smtClean="0"/>
          </a:br>
          <a:r>
            <a:rPr lang="de-DE" sz="1800" b="1" kern="1200" dirty="0" smtClean="0"/>
            <a:t>Standard</a:t>
          </a:r>
          <a:endParaRPr lang="de-DE" sz="1800" b="1" kern="1200" dirty="0"/>
        </a:p>
      </dsp:txBody>
      <dsp:txXfrm>
        <a:off x="2131375" y="1623661"/>
        <a:ext cx="3259750" cy="1623661"/>
      </dsp:txXfrm>
    </dsp:sp>
    <dsp:sp modelId="{3DB1A808-1659-4F60-9F10-C03E938B4407}">
      <dsp:nvSpPr>
        <dsp:cNvPr id="0" name=""/>
        <dsp:cNvSpPr/>
      </dsp:nvSpPr>
      <dsp:spPr>
        <a:xfrm>
          <a:off x="0" y="3247322"/>
          <a:ext cx="7522501" cy="1623661"/>
        </a:xfrm>
        <a:prstGeom prst="trapezoid">
          <a:avLst>
            <a:gd name="adj" fmla="val 772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/>
            <a:t>APEX </a:t>
          </a:r>
          <a:br>
            <a:rPr lang="de-DE" sz="2200" b="1" kern="1200" dirty="0" smtClean="0"/>
          </a:br>
          <a:r>
            <a:rPr lang="de-DE" sz="2200" b="1" kern="1200" dirty="0" smtClean="0"/>
            <a:t>S</a:t>
          </a:r>
          <a:r>
            <a:rPr lang="en-US" sz="2200" b="1" kern="1200" noProof="0" dirty="0" err="1" smtClean="0"/>
            <a:t>tandard</a:t>
          </a:r>
          <a:endParaRPr lang="en-US" sz="2200" b="1" kern="1200" noProof="0" dirty="0"/>
        </a:p>
      </dsp:txBody>
      <dsp:txXfrm>
        <a:off x="1316437" y="3247322"/>
        <a:ext cx="4889625" cy="1623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415" cy="53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402" y="0"/>
            <a:ext cx="2895596" cy="53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396"/>
            <a:ext cx="2972415" cy="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402" y="9449396"/>
            <a:ext cx="2895596" cy="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DC9D1D-6A0F-4167-A82D-5325A2C72B5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1521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764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912" y="0"/>
            <a:ext cx="2945763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8" y="4715153"/>
            <a:ext cx="498538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945764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912" y="9430306"/>
            <a:ext cx="2945763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B1D083-96A8-46C7-8EDA-73D993B5915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7637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941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29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47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2518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2413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9019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9019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317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FA849-61EB-456C-8A9E-836A97993F0C}" type="slidenum">
              <a:rPr lang="de-DE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26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091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782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461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233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7699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6211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D083-96A8-46C7-8EDA-73D993B59158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01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ctrTitle"/>
          </p:nvPr>
        </p:nvSpPr>
        <p:spPr>
          <a:xfrm>
            <a:off x="0" y="0"/>
            <a:ext cx="44352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 hidden="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4352" cy="36000"/>
          </a:xfrm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12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grauem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1557338"/>
            <a:ext cx="12196825" cy="489743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(möglichst 1-2 Zeilen)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3936" y="1756800"/>
            <a:ext cx="5765772" cy="450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7116" y="1756800"/>
            <a:ext cx="5765772" cy="450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0" y="6692902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smtClean="0"/>
              <a:t>Firma | Referent | Abteilung | 13.05.2015</a:t>
            </a:r>
            <a:endParaRPr lang="de-DE" altLang="de-DE" dirty="0"/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2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98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nks / 2 Inhalte rechts  mit grauem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1557338"/>
            <a:ext cx="12196825" cy="489743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(möglichst 1-2 Zeilen)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0" y="6692902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smtClean="0"/>
              <a:t>Firma | Referent | Abteilung | 13.05.2015</a:t>
            </a:r>
            <a:endParaRPr lang="de-DE" altLang="de-DE" dirty="0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2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243936" y="1756800"/>
            <a:ext cx="5765772" cy="450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6187116" y="1756800"/>
            <a:ext cx="5765772" cy="21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6187116" y="4096800"/>
            <a:ext cx="5765772" cy="21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25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links / Inhalt rechts  mit grauem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1557338"/>
            <a:ext cx="12196825" cy="489743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(möglichst 1-2 Zeilen)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0" y="6692902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smtClean="0"/>
              <a:t>Firma | Referent | Abteilung | 13.05.2015</a:t>
            </a:r>
            <a:endParaRPr lang="de-DE" altLang="de-DE" dirty="0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2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243936" y="1756800"/>
            <a:ext cx="5765772" cy="21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1"/>
          </p:nvPr>
        </p:nvSpPr>
        <p:spPr>
          <a:xfrm>
            <a:off x="243936" y="4096800"/>
            <a:ext cx="5765772" cy="21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2"/>
          </p:nvPr>
        </p:nvSpPr>
        <p:spPr>
          <a:xfrm>
            <a:off x="6187115" y="1756800"/>
            <a:ext cx="5765772" cy="450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 mit grauem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1557338"/>
            <a:ext cx="12196825" cy="489743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(möglichst 1-2 Zeilen)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0" y="6692902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smtClean="0"/>
              <a:t>Firma | Referent | Abteilung | 13.05.2015</a:t>
            </a:r>
            <a:endParaRPr lang="de-DE" altLang="de-DE" dirty="0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2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243935" y="1756800"/>
            <a:ext cx="5765772" cy="21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243935" y="4096800"/>
            <a:ext cx="5765772" cy="21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6187115" y="1756800"/>
            <a:ext cx="5765772" cy="21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6187115" y="4096800"/>
            <a:ext cx="5765772" cy="21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7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mit grauem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(möglichst 1-2 Zeilen)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0" y="6692902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smtClean="0"/>
              <a:t>Firma | Referent | Abteilung | 13.05.2015</a:t>
            </a:r>
            <a:endParaRPr lang="de-DE" altLang="de-DE" dirty="0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2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0" y="1557338"/>
            <a:ext cx="12196825" cy="489743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91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(möglichst 1-2 Zeilen)</a:t>
            </a:r>
            <a:endParaRPr lang="de-DE" dirty="0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1557340"/>
            <a:ext cx="12196825" cy="4897437"/>
          </a:xfrm>
          <a:pattFill prst="wdUpDiag">
            <a:fgClr>
              <a:schemeClr val="accent1"/>
            </a:fgClr>
            <a:bgClr>
              <a:schemeClr val="accent3"/>
            </a:bgClr>
          </a:patt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0" y="6692902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smtClean="0"/>
              <a:t>Firma | Referent | Abteilung | 13.05.2015</a:t>
            </a:r>
            <a:endParaRPr lang="de-DE" altLang="de-DE" dirty="0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2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36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ganzfläch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6825" cy="6858000"/>
          </a:xfrm>
          <a:pattFill prst="wdUpDiag">
            <a:fgClr>
              <a:schemeClr val="accent1"/>
            </a:fgClr>
            <a:bgClr>
              <a:schemeClr val="accent3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lvl="0"/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0" y="-891600"/>
            <a:ext cx="12198350" cy="663053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 algn="l"/>
            <a:r>
              <a:rPr lang="de-DE" b="1" dirty="0" smtClean="0"/>
              <a:t>Hinweis:</a:t>
            </a:r>
          </a:p>
          <a:p>
            <a:pPr lvl="0" algn="l"/>
            <a:r>
              <a:rPr lang="de-DE" b="0" dirty="0" smtClean="0"/>
              <a:t>Bei Bedarf kann eine farbige oder transparente </a:t>
            </a:r>
            <a:r>
              <a:rPr lang="de-DE" b="0" dirty="0" err="1" smtClean="0"/>
              <a:t>Textbox</a:t>
            </a:r>
            <a:r>
              <a:rPr lang="de-DE" b="0" dirty="0" smtClean="0"/>
              <a:t> über den Menüpunkt „Einfügen-Elemente-Standard“ eingefügt werden.</a:t>
            </a:r>
          </a:p>
          <a:p>
            <a:pPr lvl="0" algn="l"/>
            <a:r>
              <a:rPr lang="de-DE" b="0" dirty="0" smtClean="0"/>
              <a:t>Sollten Sie eine </a:t>
            </a:r>
            <a:r>
              <a:rPr lang="de-DE" b="0" dirty="0" err="1" smtClean="0"/>
              <a:t>Textbox</a:t>
            </a:r>
            <a:r>
              <a:rPr lang="de-DE" b="0" dirty="0" smtClean="0"/>
              <a:t> einsetzen, müssen Sie, wenn Sie ein bereits eingefügtes Bild austauschen, anschließend das neue Bild wieder in den Hintergrund stellen.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64396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n 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6825" cy="6858000"/>
          </a:xfrm>
          <a:pattFill prst="wdUpDiag">
            <a:fgClr>
              <a:schemeClr val="accent1"/>
            </a:fgClr>
            <a:bgClr>
              <a:schemeClr val="accent3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lvl="0"/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0" y="4554000"/>
            <a:ext cx="12198350" cy="1368000"/>
          </a:xfrm>
          <a:solidFill>
            <a:schemeClr val="accent2"/>
          </a:solidFill>
        </p:spPr>
        <p:txBody>
          <a:bodyPr lIns="198000" tIns="180000" rIns="3600000" bIns="180000" anchor="ctr" anchorCtr="0"/>
          <a:lstStyle>
            <a:lvl1pPr>
              <a:defRPr sz="2000" b="1">
                <a:solidFill>
                  <a:schemeClr val="bg1"/>
                </a:solidFill>
              </a:defRPr>
            </a:lvl1pPr>
            <a:lvl2pPr marL="1588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None/>
              <a:defRPr sz="2000" b="1">
                <a:solidFill>
                  <a:schemeClr val="bg1"/>
                </a:solidFill>
              </a:defRPr>
            </a:lvl4pPr>
            <a:lvl5pPr marL="1588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8583237" y="4284000"/>
            <a:ext cx="3105301" cy="190800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-8023" y="-510191"/>
            <a:ext cx="12196825" cy="478387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 algn="l"/>
            <a:r>
              <a:rPr lang="de-DE" b="1" dirty="0" smtClean="0"/>
              <a:t>Hinweis:</a:t>
            </a:r>
          </a:p>
          <a:p>
            <a:pPr lvl="0" algn="l"/>
            <a:r>
              <a:rPr lang="de-DE" b="0" dirty="0" smtClean="0"/>
              <a:t>Wenn Sie ein bereits eingefügtes Bild austauschen, müssen Sie das neue Bild anschließend wieder in den Hintergrund stellen.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1373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0" y="687600"/>
            <a:ext cx="12198350" cy="5777121"/>
            <a:chOff x="0" y="687600"/>
            <a:chExt cx="9901238" cy="5777121"/>
          </a:xfrm>
          <a:solidFill>
            <a:schemeClr val="accent2"/>
          </a:solidFill>
        </p:grpSpPr>
        <p:sp>
          <p:nvSpPr>
            <p:cNvPr id="14" name="Rectangle 18"/>
            <p:cNvSpPr>
              <a:spLocks noChangeArrowheads="1"/>
            </p:cNvSpPr>
            <p:nvPr/>
          </p:nvSpPr>
          <p:spPr bwMode="gray">
            <a:xfrm>
              <a:off x="1" y="687600"/>
              <a:ext cx="9901237" cy="5508000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noProof="0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gray">
            <a:xfrm>
              <a:off x="0" y="6194432"/>
              <a:ext cx="7470356" cy="27028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noProof="0"/>
            </a:p>
          </p:txBody>
        </p:sp>
      </p:grp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-8023" y="-510191"/>
            <a:ext cx="12196825" cy="478387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 lvl="0" algn="l"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/>
            <a:r>
              <a:rPr lang="de-DE" b="1" dirty="0" smtClean="0"/>
              <a:t>Hinweis:</a:t>
            </a:r>
          </a:p>
          <a:p>
            <a:pPr lvl="0"/>
            <a:r>
              <a:rPr lang="de-DE" b="0" dirty="0" smtClean="0"/>
              <a:t>„</a:t>
            </a:r>
            <a:r>
              <a:rPr lang="de-DE" b="0" dirty="0"/>
              <a:t>Vielen Dank für Ihre </a:t>
            </a:r>
            <a:r>
              <a:rPr lang="de-DE" b="0" dirty="0" smtClean="0"/>
              <a:t>Aufmerksamkeit“ kann auch durch ein anderes Abschlusszitat </a:t>
            </a:r>
            <a:r>
              <a:rPr lang="de-DE" b="0" dirty="0"/>
              <a:t>oder eine Botschaft </a:t>
            </a:r>
            <a:r>
              <a:rPr lang="de-DE" b="0" dirty="0" smtClean="0"/>
              <a:t>ersetzt werden.</a:t>
            </a:r>
            <a:endParaRPr lang="de-DE" b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43936" y="1370797"/>
            <a:ext cx="11708952" cy="863600"/>
          </a:xfrm>
          <a:noFill/>
        </p:spPr>
        <p:txBody>
          <a:bodyPr lIns="0" tIns="0" rIns="0" bIns="0" anchor="t" anchorCtr="0"/>
          <a:lstStyle>
            <a:lvl1pPr algn="l">
              <a:defRPr sz="2400" b="1">
                <a:solidFill>
                  <a:schemeClr val="bg1"/>
                </a:solidFill>
              </a:defRPr>
            </a:lvl1pPr>
            <a:lvl2pPr marL="1588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None/>
              <a:defRPr sz="2000" b="1">
                <a:solidFill>
                  <a:schemeClr val="bg1"/>
                </a:solidFill>
              </a:defRPr>
            </a:lvl4pPr>
            <a:lvl5pPr marL="1588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Schlussformel durch Klicken bearbeiten</a:t>
            </a:r>
            <a:br>
              <a:rPr lang="de-DE" dirty="0" smtClean="0"/>
            </a:br>
            <a:r>
              <a:rPr lang="en-US" dirty="0" smtClean="0"/>
              <a:t>Click to ad complimentary close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524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Variant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6825" cy="6858000"/>
          </a:xfrm>
          <a:solidFill>
            <a:schemeClr val="tx1"/>
          </a:solidFill>
        </p:spPr>
        <p:txBody>
          <a:bodyPr lIns="180000" tIns="180000" rIns="180000" bIns="180000" anchor="ctr" anchorCtr="0"/>
          <a:lstStyle>
            <a:lvl1pPr algn="ctr">
              <a:defRPr sz="2400" b="1">
                <a:solidFill>
                  <a:schemeClr val="bg1"/>
                </a:solidFill>
              </a:defRPr>
            </a:lvl1pPr>
            <a:lvl2pPr marL="1588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None/>
              <a:defRPr sz="2000" b="1">
                <a:solidFill>
                  <a:schemeClr val="bg1"/>
                </a:solidFill>
              </a:defRPr>
            </a:lvl4pPr>
            <a:lvl5pPr marL="1588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Schlussformel durch Klicken bearbeiten</a:t>
            </a:r>
            <a:br>
              <a:rPr lang="de-DE" dirty="0" smtClean="0"/>
            </a:br>
            <a:r>
              <a:rPr lang="en-US" dirty="0" smtClean="0"/>
              <a:t>Click to ad complimentary close</a:t>
            </a:r>
            <a:endParaRPr lang="de-DE" dirty="0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-8023" y="-510191"/>
            <a:ext cx="12196825" cy="478387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 algn="l"/>
            <a:r>
              <a:rPr lang="de-DE" b="1" dirty="0" smtClean="0"/>
              <a:t>Hinweis:</a:t>
            </a:r>
          </a:p>
          <a:p>
            <a:pPr lvl="0" algn="l"/>
            <a:r>
              <a:rPr lang="de-DE" b="0" dirty="0" smtClean="0"/>
              <a:t>„</a:t>
            </a:r>
            <a:r>
              <a:rPr lang="de-DE" b="0" dirty="0"/>
              <a:t>Vielen Dank für Ihre </a:t>
            </a:r>
            <a:r>
              <a:rPr lang="de-DE" b="0" dirty="0" smtClean="0"/>
              <a:t>Aufmerksamkeit“ kann auch durch ein anderes Abschlusszitat </a:t>
            </a:r>
            <a:r>
              <a:rPr lang="de-DE" b="0" dirty="0"/>
              <a:t>oder eine Botschaft </a:t>
            </a:r>
            <a:r>
              <a:rPr lang="de-DE" b="0" dirty="0" smtClean="0"/>
              <a:t>ersetzt werden.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6598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(möglichst 1-2 Zeilen)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0" y="6692902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smtClean="0"/>
              <a:t>Firma | Referent | Abteilung | 13.05.2015</a:t>
            </a:r>
            <a:endParaRPr lang="de-DE" altLang="de-DE" dirty="0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2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433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Variant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6825" cy="6858000"/>
          </a:xfrm>
          <a:noFill/>
        </p:spPr>
        <p:txBody>
          <a:bodyPr lIns="180000" tIns="180000" rIns="180000" bIns="180000" anchor="ctr" anchorCtr="0"/>
          <a:lstStyle>
            <a:lvl1pPr algn="ctr">
              <a:defRPr sz="2400" b="1">
                <a:solidFill>
                  <a:schemeClr val="tx1"/>
                </a:solidFill>
              </a:defRPr>
            </a:lvl1pPr>
            <a:lvl2pPr marL="1588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None/>
              <a:defRPr sz="2000" b="1">
                <a:solidFill>
                  <a:schemeClr val="bg1"/>
                </a:solidFill>
              </a:defRPr>
            </a:lvl4pPr>
            <a:lvl5pPr marL="1588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Schlussformel durch Klicken bearbeiten</a:t>
            </a:r>
            <a:br>
              <a:rPr lang="de-DE" dirty="0" smtClean="0"/>
            </a:br>
            <a:r>
              <a:rPr lang="en-US" dirty="0" smtClean="0"/>
              <a:t>Click to ad complimentary close</a:t>
            </a:r>
            <a:endParaRPr lang="de-DE" dirty="0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-8023" y="-510191"/>
            <a:ext cx="12196825" cy="478387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 algn="l"/>
            <a:r>
              <a:rPr lang="de-DE" b="1" dirty="0" smtClean="0"/>
              <a:t>Hinweis:</a:t>
            </a:r>
          </a:p>
          <a:p>
            <a:pPr lvl="0" algn="l"/>
            <a:r>
              <a:rPr lang="de-DE" b="0" dirty="0" smtClean="0"/>
              <a:t>„</a:t>
            </a:r>
            <a:r>
              <a:rPr lang="de-DE" b="0" dirty="0"/>
              <a:t>Vielen Dank für Ihre </a:t>
            </a:r>
            <a:r>
              <a:rPr lang="de-DE" b="0" dirty="0" smtClean="0"/>
              <a:t>Aufmerksamkeit“ kann auch durch ein anderes Abschlusszitat </a:t>
            </a:r>
            <a:r>
              <a:rPr lang="de-DE" b="0" dirty="0"/>
              <a:t>oder eine Botschaft </a:t>
            </a:r>
            <a:r>
              <a:rPr lang="de-DE" b="0" dirty="0" smtClean="0"/>
              <a:t>ersetzt werden.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38649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Variante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0" y="4287940"/>
            <a:ext cx="12198350" cy="2176782"/>
            <a:chOff x="0" y="4287940"/>
            <a:chExt cx="9901238" cy="2176782"/>
          </a:xfrm>
          <a:solidFill>
            <a:schemeClr val="accent2"/>
          </a:solidFill>
        </p:grpSpPr>
        <p:sp>
          <p:nvSpPr>
            <p:cNvPr id="9" name="Rectangle 18"/>
            <p:cNvSpPr>
              <a:spLocks noChangeArrowheads="1"/>
            </p:cNvSpPr>
            <p:nvPr/>
          </p:nvSpPr>
          <p:spPr bwMode="gray">
            <a:xfrm>
              <a:off x="1" y="4287940"/>
              <a:ext cx="9901237" cy="1908000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noProof="0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gray">
            <a:xfrm>
              <a:off x="0" y="6194433"/>
              <a:ext cx="7470356" cy="27028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noProof="0"/>
            </a:p>
          </p:txBody>
        </p:sp>
      </p:grp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92600"/>
            <a:ext cx="12198350" cy="3600000"/>
          </a:xfrm>
          <a:pattFill prst="wdUpDiag">
            <a:fgClr>
              <a:schemeClr val="accent1"/>
            </a:fgClr>
            <a:bgClr>
              <a:schemeClr val="accent3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lvl="0"/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46313" y="4481796"/>
            <a:ext cx="11705724" cy="863600"/>
          </a:xfrm>
          <a:noFill/>
        </p:spPr>
        <p:txBody>
          <a:bodyPr lIns="0" tIns="0" rIns="0" bIns="0" anchor="t" anchorCtr="0"/>
          <a:lstStyle>
            <a:lvl1pPr algn="l">
              <a:defRPr sz="2400" b="1">
                <a:solidFill>
                  <a:schemeClr val="bg1"/>
                </a:solidFill>
              </a:defRPr>
            </a:lvl1pPr>
            <a:lvl2pPr marL="1588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None/>
              <a:defRPr sz="2000" b="1">
                <a:solidFill>
                  <a:schemeClr val="bg1"/>
                </a:solidFill>
              </a:defRPr>
            </a:lvl4pPr>
            <a:lvl5pPr marL="1588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Schlussformel durch Klicken bearbeiten</a:t>
            </a:r>
            <a:br>
              <a:rPr lang="de-DE" dirty="0" smtClean="0"/>
            </a:br>
            <a:r>
              <a:rPr lang="en-US" dirty="0" smtClean="0"/>
              <a:t>Click to ad complimentary close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96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Variante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0" y="3209885"/>
            <a:ext cx="12198350" cy="3254836"/>
            <a:chOff x="-1" y="3009120"/>
            <a:chExt cx="9906001" cy="3251357"/>
          </a:xfrm>
          <a:solidFill>
            <a:schemeClr val="accent2"/>
          </a:solidFill>
        </p:grpSpPr>
        <p:sp>
          <p:nvSpPr>
            <p:cNvPr id="9" name="Rectangle 18"/>
            <p:cNvSpPr>
              <a:spLocks noChangeArrowheads="1"/>
            </p:cNvSpPr>
            <p:nvPr/>
          </p:nvSpPr>
          <p:spPr bwMode="gray">
            <a:xfrm>
              <a:off x="0" y="3009120"/>
              <a:ext cx="9906000" cy="298286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noProof="0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gray">
            <a:xfrm>
              <a:off x="-1" y="5990477"/>
              <a:ext cx="7473950" cy="270000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noProof="0"/>
            </a:p>
          </p:txBody>
        </p:sp>
      </p:grpSp>
      <p:sp>
        <p:nvSpPr>
          <p:cNvPr id="1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92601"/>
            <a:ext cx="12198350" cy="2520862"/>
          </a:xfrm>
          <a:pattFill prst="wdUpDiag">
            <a:fgClr>
              <a:schemeClr val="accent1"/>
            </a:fgClr>
            <a:bgClr>
              <a:schemeClr val="accent3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lvl="0"/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Text Box 5"/>
          <p:cNvSpPr txBox="1">
            <a:spLocks noChangeArrowheads="1"/>
          </p:cNvSpPr>
          <p:nvPr userDrawn="1"/>
        </p:nvSpPr>
        <p:spPr bwMode="auto">
          <a:xfrm>
            <a:off x="-8023" y="-510191"/>
            <a:ext cx="12196825" cy="478387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 lvl="0" algn="l"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/>
            <a:r>
              <a:rPr lang="de-DE" b="1" dirty="0" smtClean="0"/>
              <a:t>Hinweis:</a:t>
            </a:r>
          </a:p>
          <a:p>
            <a:pPr lvl="0"/>
            <a:r>
              <a:rPr lang="de-DE" b="0" dirty="0" smtClean="0"/>
              <a:t>„</a:t>
            </a:r>
            <a:r>
              <a:rPr lang="de-DE" b="0" dirty="0"/>
              <a:t>Vielen Dank für Ihre </a:t>
            </a:r>
            <a:r>
              <a:rPr lang="de-DE" b="0" dirty="0" smtClean="0"/>
              <a:t>Aufmerksamkeit“ kann auch durch ein anderes Abschlusszitat </a:t>
            </a:r>
            <a:r>
              <a:rPr lang="de-DE" b="0" dirty="0"/>
              <a:t>oder eine Botschaft </a:t>
            </a:r>
            <a:r>
              <a:rPr lang="de-DE" b="0" dirty="0" smtClean="0"/>
              <a:t>ersetzt werden.</a:t>
            </a:r>
            <a:endParaRPr lang="de-DE" b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46313" y="3402000"/>
            <a:ext cx="11705724" cy="863600"/>
          </a:xfrm>
          <a:noFill/>
        </p:spPr>
        <p:txBody>
          <a:bodyPr lIns="0" tIns="0" rIns="0" bIns="0" anchor="t" anchorCtr="0"/>
          <a:lstStyle>
            <a:lvl1pPr algn="l">
              <a:defRPr sz="2400" b="1">
                <a:solidFill>
                  <a:schemeClr val="bg1"/>
                </a:solidFill>
              </a:defRPr>
            </a:lvl1pPr>
            <a:lvl2pPr marL="1588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None/>
              <a:defRPr sz="2000" b="1">
                <a:solidFill>
                  <a:schemeClr val="bg1"/>
                </a:solidFill>
              </a:defRPr>
            </a:lvl4pPr>
            <a:lvl5pPr marL="1588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Schlussformel durch Klicken bearbeiten</a:t>
            </a:r>
            <a:br>
              <a:rPr lang="de-DE" dirty="0" smtClean="0"/>
            </a:br>
            <a:r>
              <a:rPr lang="en-US" dirty="0" smtClean="0"/>
              <a:t>Click to ad complimentary close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544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Variante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3"/>
          <p:cNvSpPr>
            <a:spLocks noGrp="1"/>
          </p:cNvSpPr>
          <p:nvPr>
            <p:ph type="pic" sz="quarter" idx="10"/>
          </p:nvPr>
        </p:nvSpPr>
        <p:spPr bwMode="auto">
          <a:xfrm>
            <a:off x="-1" y="692600"/>
            <a:ext cx="12198350" cy="3600000"/>
          </a:xfrm>
          <a:custGeom>
            <a:avLst/>
            <a:gdLst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9901238 w 9901238"/>
              <a:gd name="connsiteY2" fmla="*/ 3600000 h 3600000"/>
              <a:gd name="connsiteX3" fmla="*/ 0 w 9901238"/>
              <a:gd name="connsiteY3" fmla="*/ 3600000 h 3600000"/>
              <a:gd name="connsiteX4" fmla="*/ 0 w 9901238"/>
              <a:gd name="connsiteY4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9901238 w 9901238"/>
              <a:gd name="connsiteY2" fmla="*/ 3600000 h 3600000"/>
              <a:gd name="connsiteX3" fmla="*/ 7467601 w 9901238"/>
              <a:gd name="connsiteY3" fmla="*/ 3596371 h 3600000"/>
              <a:gd name="connsiteX4" fmla="*/ 0 w 9901238"/>
              <a:gd name="connsiteY4" fmla="*/ 3600000 h 3600000"/>
              <a:gd name="connsiteX5" fmla="*/ 0 w 9901238"/>
              <a:gd name="connsiteY5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9901238 w 9901238"/>
              <a:gd name="connsiteY2" fmla="*/ 3600000 h 3600000"/>
              <a:gd name="connsiteX3" fmla="*/ 7852230 w 9901238"/>
              <a:gd name="connsiteY3" fmla="*/ 3596371 h 3600000"/>
              <a:gd name="connsiteX4" fmla="*/ 7467601 w 9901238"/>
              <a:gd name="connsiteY4" fmla="*/ 3596371 h 3600000"/>
              <a:gd name="connsiteX5" fmla="*/ 0 w 9901238"/>
              <a:gd name="connsiteY5" fmla="*/ 3600000 h 3600000"/>
              <a:gd name="connsiteX6" fmla="*/ 0 w 9901238"/>
              <a:gd name="connsiteY6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9901238 w 9901238"/>
              <a:gd name="connsiteY2" fmla="*/ 3600000 h 3600000"/>
              <a:gd name="connsiteX3" fmla="*/ 7453087 w 9901238"/>
              <a:gd name="connsiteY3" fmla="*/ 3335114 h 3600000"/>
              <a:gd name="connsiteX4" fmla="*/ 7467601 w 9901238"/>
              <a:gd name="connsiteY4" fmla="*/ 3596371 h 3600000"/>
              <a:gd name="connsiteX5" fmla="*/ 0 w 9901238"/>
              <a:gd name="connsiteY5" fmla="*/ 3600000 h 3600000"/>
              <a:gd name="connsiteX6" fmla="*/ 0 w 9901238"/>
              <a:gd name="connsiteY6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9901238 w 9901238"/>
              <a:gd name="connsiteY2" fmla="*/ 3600000 h 3600000"/>
              <a:gd name="connsiteX3" fmla="*/ 7467601 w 9901238"/>
              <a:gd name="connsiteY3" fmla="*/ 3320600 h 3600000"/>
              <a:gd name="connsiteX4" fmla="*/ 7467601 w 9901238"/>
              <a:gd name="connsiteY4" fmla="*/ 3596371 h 3600000"/>
              <a:gd name="connsiteX5" fmla="*/ 0 w 9901238"/>
              <a:gd name="connsiteY5" fmla="*/ 3600000 h 3600000"/>
              <a:gd name="connsiteX6" fmla="*/ 0 w 9901238"/>
              <a:gd name="connsiteY6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9901238 w 9901238"/>
              <a:gd name="connsiteY2" fmla="*/ 3600000 h 3600000"/>
              <a:gd name="connsiteX3" fmla="*/ 7467601 w 9901238"/>
              <a:gd name="connsiteY3" fmla="*/ 3320600 h 3600000"/>
              <a:gd name="connsiteX4" fmla="*/ 7467601 w 9901238"/>
              <a:gd name="connsiteY4" fmla="*/ 3596371 h 3600000"/>
              <a:gd name="connsiteX5" fmla="*/ 0 w 9901238"/>
              <a:gd name="connsiteY5" fmla="*/ 3600000 h 3600000"/>
              <a:gd name="connsiteX6" fmla="*/ 0 w 9901238"/>
              <a:gd name="connsiteY6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7467601 w 9901238"/>
              <a:gd name="connsiteY2" fmla="*/ 3320600 h 3600000"/>
              <a:gd name="connsiteX3" fmla="*/ 7467601 w 9901238"/>
              <a:gd name="connsiteY3" fmla="*/ 3596371 h 3600000"/>
              <a:gd name="connsiteX4" fmla="*/ 0 w 9901238"/>
              <a:gd name="connsiteY4" fmla="*/ 3600000 h 3600000"/>
              <a:gd name="connsiteX5" fmla="*/ 0 w 9901238"/>
              <a:gd name="connsiteY5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8694058 w 9901238"/>
              <a:gd name="connsiteY2" fmla="*/ 1658714 h 3600000"/>
              <a:gd name="connsiteX3" fmla="*/ 7467601 w 9901238"/>
              <a:gd name="connsiteY3" fmla="*/ 3320600 h 3600000"/>
              <a:gd name="connsiteX4" fmla="*/ 7467601 w 9901238"/>
              <a:gd name="connsiteY4" fmla="*/ 3596371 h 3600000"/>
              <a:gd name="connsiteX5" fmla="*/ 0 w 9901238"/>
              <a:gd name="connsiteY5" fmla="*/ 3600000 h 3600000"/>
              <a:gd name="connsiteX6" fmla="*/ 0 w 9901238"/>
              <a:gd name="connsiteY6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9898744 w 9901238"/>
              <a:gd name="connsiteY2" fmla="*/ 3335114 h 3600000"/>
              <a:gd name="connsiteX3" fmla="*/ 7467601 w 9901238"/>
              <a:gd name="connsiteY3" fmla="*/ 3320600 h 3600000"/>
              <a:gd name="connsiteX4" fmla="*/ 7467601 w 9901238"/>
              <a:gd name="connsiteY4" fmla="*/ 3596371 h 3600000"/>
              <a:gd name="connsiteX5" fmla="*/ 0 w 9901238"/>
              <a:gd name="connsiteY5" fmla="*/ 3600000 h 3600000"/>
              <a:gd name="connsiteX6" fmla="*/ 0 w 9901238"/>
              <a:gd name="connsiteY6" fmla="*/ 0 h 3600000"/>
              <a:gd name="connsiteX0" fmla="*/ 0 w 9901238"/>
              <a:gd name="connsiteY0" fmla="*/ 0 h 3600000"/>
              <a:gd name="connsiteX1" fmla="*/ 9901238 w 9901238"/>
              <a:gd name="connsiteY1" fmla="*/ 0 h 3600000"/>
              <a:gd name="connsiteX2" fmla="*/ 9891487 w 9901238"/>
              <a:gd name="connsiteY2" fmla="*/ 3327857 h 3600000"/>
              <a:gd name="connsiteX3" fmla="*/ 7467601 w 9901238"/>
              <a:gd name="connsiteY3" fmla="*/ 3320600 h 3600000"/>
              <a:gd name="connsiteX4" fmla="*/ 7467601 w 9901238"/>
              <a:gd name="connsiteY4" fmla="*/ 3596371 h 3600000"/>
              <a:gd name="connsiteX5" fmla="*/ 0 w 9901238"/>
              <a:gd name="connsiteY5" fmla="*/ 3600000 h 3600000"/>
              <a:gd name="connsiteX6" fmla="*/ 0 w 9901238"/>
              <a:gd name="connsiteY6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1238" h="3600000">
                <a:moveTo>
                  <a:pt x="0" y="0"/>
                </a:moveTo>
                <a:lnTo>
                  <a:pt x="9901238" y="0"/>
                </a:lnTo>
                <a:cubicBezTo>
                  <a:pt x="9900407" y="1111705"/>
                  <a:pt x="9892318" y="2216152"/>
                  <a:pt x="9891487" y="3327857"/>
                </a:cubicBezTo>
                <a:lnTo>
                  <a:pt x="7467601" y="3320600"/>
                </a:lnTo>
                <a:lnTo>
                  <a:pt x="7467601" y="3596371"/>
                </a:lnTo>
                <a:lnTo>
                  <a:pt x="0" y="3600000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accent3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lvl="0"/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8023" y="-510191"/>
            <a:ext cx="12196825" cy="478387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 lvl="0" algn="l"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/>
            <a:r>
              <a:rPr lang="de-DE" b="1" dirty="0" smtClean="0"/>
              <a:t>Hinweis:</a:t>
            </a:r>
          </a:p>
          <a:p>
            <a:pPr lvl="0"/>
            <a:r>
              <a:rPr lang="de-DE" b="0" dirty="0" smtClean="0"/>
              <a:t>„</a:t>
            </a:r>
            <a:r>
              <a:rPr lang="de-DE" b="0" dirty="0"/>
              <a:t>Vielen Dank für Ihre </a:t>
            </a:r>
            <a:r>
              <a:rPr lang="de-DE" b="0" dirty="0" smtClean="0"/>
              <a:t>Aufmerksamkeit“ kann auch durch ein anderes Abschlusszitat </a:t>
            </a:r>
            <a:r>
              <a:rPr lang="de-DE" b="0" dirty="0"/>
              <a:t>oder eine Botschaft </a:t>
            </a:r>
            <a:r>
              <a:rPr lang="de-DE" b="0" dirty="0" smtClean="0"/>
              <a:t>ersetzt werden.</a:t>
            </a:r>
            <a:endParaRPr lang="de-DE" b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43936" y="4481796"/>
            <a:ext cx="11708952" cy="863600"/>
          </a:xfrm>
          <a:noFill/>
        </p:spPr>
        <p:txBody>
          <a:bodyPr lIns="0" tIns="0" rIns="0" bIns="0" anchor="t" anchorCtr="0"/>
          <a:lstStyle>
            <a:lvl1pPr algn="l">
              <a:defRPr sz="2400" b="1">
                <a:solidFill>
                  <a:schemeClr val="tx1"/>
                </a:solidFill>
              </a:defRPr>
            </a:lvl1pPr>
            <a:lvl2pPr marL="1588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None/>
              <a:defRPr sz="2000" b="1">
                <a:solidFill>
                  <a:schemeClr val="bg1"/>
                </a:solidFill>
              </a:defRPr>
            </a:lvl4pPr>
            <a:lvl5pPr marL="1588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Schlussformel durch Klicken bearbeiten</a:t>
            </a:r>
            <a:br>
              <a:rPr lang="de-DE" dirty="0" smtClean="0"/>
            </a:br>
            <a:r>
              <a:rPr lang="en-US" dirty="0" smtClean="0"/>
              <a:t>Click to ad complimentary close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49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Variante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>
            <a:spLocks noChangeArrowheads="1"/>
          </p:cNvSpPr>
          <p:nvPr/>
        </p:nvSpPr>
        <p:spPr bwMode="gray">
          <a:xfrm>
            <a:off x="-1" y="692601"/>
            <a:ext cx="12198350" cy="540000"/>
          </a:xfrm>
          <a:custGeom>
            <a:avLst/>
            <a:gdLst/>
            <a:ahLst/>
            <a:cxnLst/>
            <a:rect l="l" t="t" r="r" b="b"/>
            <a:pathLst>
              <a:path w="9901238" h="540000">
                <a:moveTo>
                  <a:pt x="0" y="0"/>
                </a:moveTo>
                <a:lnTo>
                  <a:pt x="1" y="0"/>
                </a:lnTo>
                <a:lnTo>
                  <a:pt x="7470356" y="0"/>
                </a:lnTo>
                <a:lnTo>
                  <a:pt x="9901238" y="0"/>
                </a:lnTo>
                <a:lnTo>
                  <a:pt x="9901238" y="270000"/>
                </a:lnTo>
                <a:lnTo>
                  <a:pt x="7470356" y="270000"/>
                </a:lnTo>
                <a:lnTo>
                  <a:pt x="7470356" y="540000"/>
                </a:lnTo>
                <a:lnTo>
                  <a:pt x="0" y="540000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noProof="0"/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-8023" y="-510191"/>
            <a:ext cx="12196825" cy="478387"/>
          </a:xfrm>
          <a:prstGeom prst="rect">
            <a:avLst/>
          </a:prstGeom>
          <a:solidFill>
            <a:srgbClr val="F7DC00"/>
          </a:solidFill>
          <a:ln w="2857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defPPr>
              <a:defRPr lang="de-DE"/>
            </a:defPPr>
            <a:lvl1pPr lvl="0" algn="l">
              <a:spcBef>
                <a:spcPts val="0"/>
              </a:spcBef>
              <a:buClrTx/>
              <a:buFontTx/>
              <a:buNone/>
              <a:defRPr sz="1200" b="1" u="none"/>
            </a:lvl1pPr>
          </a:lstStyle>
          <a:p>
            <a:pPr lvl="0"/>
            <a:r>
              <a:rPr lang="de-DE" b="1" dirty="0" smtClean="0"/>
              <a:t>Hinweis:</a:t>
            </a:r>
          </a:p>
          <a:p>
            <a:pPr lvl="0"/>
            <a:r>
              <a:rPr lang="de-DE" b="0" dirty="0" smtClean="0"/>
              <a:t>„</a:t>
            </a:r>
            <a:r>
              <a:rPr lang="de-DE" b="0" dirty="0"/>
              <a:t>Vielen Dank für Ihre </a:t>
            </a:r>
            <a:r>
              <a:rPr lang="de-DE" b="0" dirty="0" smtClean="0"/>
              <a:t>Aufmerksamkeit“ kann auch durch ein anderes Abschlusszitat </a:t>
            </a:r>
            <a:r>
              <a:rPr lang="de-DE" b="0" dirty="0"/>
              <a:t>oder eine Botschaft </a:t>
            </a:r>
            <a:r>
              <a:rPr lang="de-DE" b="0" dirty="0" smtClean="0"/>
              <a:t>ersetzt werden.</a:t>
            </a:r>
            <a:endParaRPr lang="de-DE" b="0" dirty="0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43936" y="1370797"/>
            <a:ext cx="11708952" cy="863600"/>
          </a:xfrm>
          <a:noFill/>
        </p:spPr>
        <p:txBody>
          <a:bodyPr lIns="0" tIns="0" rIns="0" bIns="0" anchor="t" anchorCtr="0"/>
          <a:lstStyle>
            <a:lvl1pPr algn="l">
              <a:defRPr sz="2400" b="1">
                <a:solidFill>
                  <a:schemeClr val="tx1"/>
                </a:solidFill>
              </a:defRPr>
            </a:lvl1pPr>
            <a:lvl2pPr marL="1588" indent="0"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None/>
              <a:defRPr sz="2000" b="1">
                <a:solidFill>
                  <a:schemeClr val="bg1"/>
                </a:solidFill>
              </a:defRPr>
            </a:lvl4pPr>
            <a:lvl5pPr marL="1588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Schlussformel durch Klicken bearbeiten</a:t>
            </a:r>
            <a:br>
              <a:rPr lang="de-DE" dirty="0" smtClean="0"/>
            </a:br>
            <a:r>
              <a:rPr lang="en-US" dirty="0" smtClean="0"/>
              <a:t>Click to ad complimentary close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279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D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699" y="476414"/>
            <a:ext cx="11708952" cy="79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1" y="6692904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DB Systel GmbH | Communications | D.IVE 3 | 01.01.2017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4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lang="de-DE" sz="900" smtClean="0"/>
            </a:lvl1pPr>
          </a:lstStyle>
          <a:p>
            <a:fld id="{E20BBF8D-4D66-457B-BCC5-64411FD377C1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0" y="1268414"/>
            <a:ext cx="12198350" cy="5200650"/>
            <a:chOff x="0" y="2185780"/>
            <a:chExt cx="8029322" cy="4217421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185780"/>
              <a:ext cx="8029322" cy="4217421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 rot="16200000">
              <a:off x="-471990" y="5728227"/>
              <a:ext cx="1143339" cy="19434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l"/>
              <a:r>
                <a:rPr lang="de-DE" sz="500" smtClean="0">
                  <a:solidFill>
                    <a:srgbClr val="646973"/>
                  </a:solidFill>
                  <a:latin typeface="DB Office"/>
                </a:rPr>
                <a:t>Photo: </a:t>
              </a:r>
              <a:r>
                <a:rPr lang="de-DE" sz="500" dirty="0" smtClean="0">
                  <a:solidFill>
                    <a:srgbClr val="646973"/>
                  </a:solidFill>
                  <a:latin typeface="DB Office"/>
                </a:rPr>
                <a:t>krass99 - </a:t>
              </a:r>
              <a:r>
                <a:rPr lang="de-DE" sz="500" dirty="0" err="1" smtClean="0">
                  <a:solidFill>
                    <a:srgbClr val="646973"/>
                  </a:solidFill>
                  <a:latin typeface="DB Office"/>
                </a:rPr>
                <a:t>Fotolia</a:t>
              </a:r>
              <a:endParaRPr lang="de-DE" sz="500" dirty="0">
                <a:solidFill>
                  <a:srgbClr val="646973"/>
                </a:solidFill>
                <a:latin typeface="DB Offi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872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e slide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8414"/>
            <a:ext cx="12198350" cy="5200650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5534353" y="1644912"/>
            <a:ext cx="1136134" cy="1135543"/>
          </a:xfrm>
          <a:prstGeom prst="ellipse">
            <a:avLst/>
          </a:prstGeom>
          <a:solidFill>
            <a:srgbClr val="0087B9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839479" y="3502599"/>
            <a:ext cx="2988623" cy="1029545"/>
          </a:xfrm>
          <a:prstGeom prst="rect">
            <a:avLst/>
          </a:prstGeom>
          <a:solidFill>
            <a:srgbClr val="E1E6EB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17" hasCustomPrompt="1"/>
          </p:nvPr>
        </p:nvSpPr>
        <p:spPr>
          <a:xfrm>
            <a:off x="2885141" y="3549396"/>
            <a:ext cx="913243" cy="935951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3" name="Isosceles Triangle 2"/>
          <p:cNvSpPr/>
          <p:nvPr userDrawn="1"/>
        </p:nvSpPr>
        <p:spPr>
          <a:xfrm rot="5400000">
            <a:off x="5773061" y="3946069"/>
            <a:ext cx="203799" cy="10985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5" name="Straight Connector 14"/>
          <p:cNvCxnSpPr>
            <a:endCxn id="16" idx="2"/>
          </p:cNvCxnSpPr>
          <p:nvPr userDrawn="1"/>
        </p:nvCxnSpPr>
        <p:spPr>
          <a:xfrm>
            <a:off x="6099175" y="2780454"/>
            <a:ext cx="0" cy="368861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6046578" y="3940259"/>
            <a:ext cx="105198" cy="1051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388859" y="4653136"/>
            <a:ext cx="2988623" cy="1029545"/>
          </a:xfrm>
          <a:prstGeom prst="rect">
            <a:avLst/>
          </a:prstGeom>
          <a:solidFill>
            <a:srgbClr val="C8CDD2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그림 개체 틀 3"/>
          <p:cNvSpPr>
            <a:spLocks noGrp="1"/>
          </p:cNvSpPr>
          <p:nvPr>
            <p:ph type="pic" sz="quarter" idx="18" hasCustomPrompt="1"/>
          </p:nvPr>
        </p:nvSpPr>
        <p:spPr>
          <a:xfrm>
            <a:off x="8413412" y="4699933"/>
            <a:ext cx="913243" cy="935951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0" name="Isosceles Triangle 19"/>
          <p:cNvSpPr/>
          <p:nvPr userDrawn="1"/>
        </p:nvSpPr>
        <p:spPr>
          <a:xfrm rot="16200000" flipH="1">
            <a:off x="6240504" y="5105071"/>
            <a:ext cx="203799" cy="10985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Oval 20"/>
          <p:cNvSpPr/>
          <p:nvPr userDrawn="1"/>
        </p:nvSpPr>
        <p:spPr>
          <a:xfrm>
            <a:off x="6046578" y="5105813"/>
            <a:ext cx="105198" cy="1051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1" y="6692904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DB Systel GmbH | Communications | D.IVE 3 | 01.01.2017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2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4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lang="de-DE" sz="900" smtClean="0"/>
            </a:lvl1pPr>
          </a:lstStyle>
          <a:p>
            <a:fld id="{E20BBF8D-4D66-457B-BCC5-64411FD377C1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243936" y="476700"/>
            <a:ext cx="11708952" cy="79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2" name="Textfeld 21"/>
          <p:cNvSpPr txBox="1"/>
          <p:nvPr userDrawn="1"/>
        </p:nvSpPr>
        <p:spPr>
          <a:xfrm rot="16200000">
            <a:off x="-553510" y="5608930"/>
            <a:ext cx="1409891" cy="2952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de-DE" sz="500" smtClean="0">
                <a:solidFill>
                  <a:srgbClr val="646973"/>
                </a:solidFill>
                <a:latin typeface="DB Office"/>
              </a:rPr>
              <a:t>Photo: </a:t>
            </a:r>
            <a:r>
              <a:rPr lang="de-DE" sz="500" dirty="0" smtClean="0">
                <a:solidFill>
                  <a:srgbClr val="646973"/>
                </a:solidFill>
                <a:latin typeface="DB Office"/>
              </a:rPr>
              <a:t>krass99 - </a:t>
            </a:r>
            <a:r>
              <a:rPr lang="de-DE" sz="500" dirty="0" err="1" smtClean="0">
                <a:solidFill>
                  <a:srgbClr val="646973"/>
                </a:solidFill>
                <a:latin typeface="DB Office"/>
              </a:rPr>
              <a:t>Fotolia</a:t>
            </a:r>
            <a:endParaRPr lang="de-DE" sz="500" dirty="0">
              <a:solidFill>
                <a:srgbClr val="646973"/>
              </a:solidFill>
              <a:latin typeface="DB Office"/>
            </a:endParaRPr>
          </a:p>
        </p:txBody>
      </p:sp>
    </p:spTree>
    <p:extLst>
      <p:ext uri="{BB962C8B-B14F-4D97-AF65-F5344CB8AC3E}">
        <p14:creationId xmlns:p14="http://schemas.microsoft.com/office/powerpoint/2010/main" val="155651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e slide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8414"/>
            <a:ext cx="12198350" cy="520065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6099175" y="1252686"/>
            <a:ext cx="0" cy="520065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839479" y="1319335"/>
            <a:ext cx="2988623" cy="102954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그림 개체 틀 3"/>
          <p:cNvSpPr>
            <a:spLocks noGrp="1"/>
          </p:cNvSpPr>
          <p:nvPr>
            <p:ph type="pic" sz="quarter" idx="17" hasCustomPrompt="1"/>
          </p:nvPr>
        </p:nvSpPr>
        <p:spPr>
          <a:xfrm>
            <a:off x="2885141" y="1366132"/>
            <a:ext cx="913243" cy="935951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5773061" y="1762803"/>
            <a:ext cx="203799" cy="10985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Oval 10"/>
          <p:cNvSpPr/>
          <p:nvPr userDrawn="1"/>
        </p:nvSpPr>
        <p:spPr>
          <a:xfrm>
            <a:off x="6046578" y="1756993"/>
            <a:ext cx="105198" cy="1051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388859" y="2399455"/>
            <a:ext cx="2988623" cy="102954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그림 개체 틀 3"/>
          <p:cNvSpPr>
            <a:spLocks noGrp="1"/>
          </p:cNvSpPr>
          <p:nvPr>
            <p:ph type="pic" sz="quarter" idx="18" hasCustomPrompt="1"/>
          </p:nvPr>
        </p:nvSpPr>
        <p:spPr>
          <a:xfrm>
            <a:off x="8413412" y="2446252"/>
            <a:ext cx="913243" cy="935951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4" name="Isosceles Triangle 13"/>
          <p:cNvSpPr/>
          <p:nvPr userDrawn="1"/>
        </p:nvSpPr>
        <p:spPr>
          <a:xfrm rot="16200000" flipH="1">
            <a:off x="6240504" y="2851390"/>
            <a:ext cx="203799" cy="10985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Oval 14"/>
          <p:cNvSpPr/>
          <p:nvPr userDrawn="1"/>
        </p:nvSpPr>
        <p:spPr>
          <a:xfrm>
            <a:off x="6046578" y="2852132"/>
            <a:ext cx="105198" cy="1051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2839479" y="3501008"/>
            <a:ext cx="2988623" cy="102954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그림 개체 틀 3"/>
          <p:cNvSpPr>
            <a:spLocks noGrp="1"/>
          </p:cNvSpPr>
          <p:nvPr>
            <p:ph type="pic" sz="quarter" idx="19" hasCustomPrompt="1"/>
          </p:nvPr>
        </p:nvSpPr>
        <p:spPr>
          <a:xfrm>
            <a:off x="2885141" y="3547805"/>
            <a:ext cx="913243" cy="935951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18" name="Isosceles Triangle 17"/>
          <p:cNvSpPr/>
          <p:nvPr userDrawn="1"/>
        </p:nvSpPr>
        <p:spPr>
          <a:xfrm rot="5400000">
            <a:off x="5773061" y="3944476"/>
            <a:ext cx="203799" cy="10985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Oval 18"/>
          <p:cNvSpPr/>
          <p:nvPr userDrawn="1"/>
        </p:nvSpPr>
        <p:spPr>
          <a:xfrm>
            <a:off x="6046578" y="3938666"/>
            <a:ext cx="105198" cy="1051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388859" y="4653136"/>
            <a:ext cx="2988623" cy="102954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그림 개체 틀 3"/>
          <p:cNvSpPr>
            <a:spLocks noGrp="1"/>
          </p:cNvSpPr>
          <p:nvPr>
            <p:ph type="pic" sz="quarter" idx="20" hasCustomPrompt="1"/>
          </p:nvPr>
        </p:nvSpPr>
        <p:spPr>
          <a:xfrm>
            <a:off x="8413412" y="4699933"/>
            <a:ext cx="913243" cy="935951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457189" indent="-457189" algn="ctr">
              <a:buNone/>
              <a:defRPr lang="ko-KR" altLang="en-US" sz="1333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70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Insert Image</a:t>
            </a:r>
            <a:endParaRPr lang="ko-KR" altLang="en-US" dirty="0"/>
          </a:p>
        </p:txBody>
      </p:sp>
      <p:sp>
        <p:nvSpPr>
          <p:cNvPr id="22" name="Isosceles Triangle 21"/>
          <p:cNvSpPr/>
          <p:nvPr userDrawn="1"/>
        </p:nvSpPr>
        <p:spPr>
          <a:xfrm rot="16200000" flipH="1">
            <a:off x="6240504" y="5105071"/>
            <a:ext cx="203799" cy="10985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Oval 22"/>
          <p:cNvSpPr/>
          <p:nvPr userDrawn="1"/>
        </p:nvSpPr>
        <p:spPr>
          <a:xfrm>
            <a:off x="6046578" y="5105813"/>
            <a:ext cx="105198" cy="1051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1" y="6692904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DB Systel GmbH | Communications | D.IVE 3 | 01.01.2017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4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4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lang="de-DE" sz="900" smtClean="0"/>
            </a:lvl1pPr>
          </a:lstStyle>
          <a:p>
            <a:fld id="{E20BBF8D-4D66-457B-BCC5-64411FD377C1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243936" y="476700"/>
            <a:ext cx="11708952" cy="79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5" name="Textfeld 24"/>
          <p:cNvSpPr txBox="1"/>
          <p:nvPr userDrawn="1"/>
        </p:nvSpPr>
        <p:spPr>
          <a:xfrm rot="16200000">
            <a:off x="-553510" y="5608930"/>
            <a:ext cx="1409891" cy="2952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de-DE" sz="500" smtClean="0">
                <a:solidFill>
                  <a:srgbClr val="646973"/>
                </a:solidFill>
                <a:latin typeface="DB Office"/>
              </a:rPr>
              <a:t>Photo: </a:t>
            </a:r>
            <a:r>
              <a:rPr lang="de-DE" sz="500" dirty="0" smtClean="0">
                <a:solidFill>
                  <a:srgbClr val="646973"/>
                </a:solidFill>
                <a:latin typeface="DB Office"/>
              </a:rPr>
              <a:t>krass99 - </a:t>
            </a:r>
            <a:r>
              <a:rPr lang="de-DE" sz="500" dirty="0" err="1" smtClean="0">
                <a:solidFill>
                  <a:srgbClr val="646973"/>
                </a:solidFill>
                <a:latin typeface="DB Office"/>
              </a:rPr>
              <a:t>Fotolia</a:t>
            </a:r>
            <a:endParaRPr lang="de-DE" sz="500" dirty="0">
              <a:solidFill>
                <a:srgbClr val="646973"/>
              </a:solidFill>
              <a:latin typeface="DB Office"/>
            </a:endParaRPr>
          </a:p>
        </p:txBody>
      </p:sp>
    </p:spTree>
    <p:extLst>
      <p:ext uri="{BB962C8B-B14F-4D97-AF65-F5344CB8AC3E}">
        <p14:creationId xmlns:p14="http://schemas.microsoft.com/office/powerpoint/2010/main" val="333299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(möglichst 1-2 Zeilen)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3936" y="1557338"/>
            <a:ext cx="5765772" cy="489743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7116" y="1557338"/>
            <a:ext cx="5765772" cy="489743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0" y="6692902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smtClean="0"/>
              <a:t>Firma | Referent | Abteilung | 13.05.2015</a:t>
            </a:r>
            <a:endParaRPr lang="de-DE" altLang="de-DE" dirty="0"/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2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6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nks / 2 Inhalt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(möglichst 1-2 Zeilen)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0" y="6692902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smtClean="0"/>
              <a:t>Firma | Referent | Abteilung | 13.05.2015</a:t>
            </a:r>
            <a:endParaRPr lang="de-DE" altLang="de-DE" dirty="0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2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243936" y="1557338"/>
            <a:ext cx="5765772" cy="4897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6187116" y="1557338"/>
            <a:ext cx="5765772" cy="237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6187116" y="4078775"/>
            <a:ext cx="5765772" cy="237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3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links /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(möglichst 1-2 Zeilen)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0" y="6692902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smtClean="0"/>
              <a:t>Firma | Referent | Abteilung | 13.05.2015</a:t>
            </a:r>
            <a:endParaRPr lang="de-DE" altLang="de-DE" dirty="0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2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243936" y="1557338"/>
            <a:ext cx="5765772" cy="237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1"/>
          </p:nvPr>
        </p:nvSpPr>
        <p:spPr>
          <a:xfrm>
            <a:off x="243936" y="4078775"/>
            <a:ext cx="5765772" cy="237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2"/>
          </p:nvPr>
        </p:nvSpPr>
        <p:spPr>
          <a:xfrm>
            <a:off x="6187115" y="1557338"/>
            <a:ext cx="5765772" cy="4897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7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(möglichst 1-2 Zeilen)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0" y="6692902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smtClean="0"/>
              <a:t>Firma | Referent | Abteilung | 13.05.2015</a:t>
            </a:r>
            <a:endParaRPr lang="de-DE" altLang="de-DE" dirty="0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2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243935" y="1557337"/>
            <a:ext cx="5765772" cy="237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243935" y="4078774"/>
            <a:ext cx="5765772" cy="237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6187115" y="1557338"/>
            <a:ext cx="5765772" cy="237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6187115" y="4078775"/>
            <a:ext cx="5765772" cy="237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0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(möglichst 1-2 Zeilen)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0" y="6692902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smtClean="0"/>
              <a:t>Firma | Referent | Abteilung | 13.05.2015</a:t>
            </a:r>
            <a:endParaRPr lang="de-DE" altLang="de-DE" dirty="0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2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56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0" y="6692902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smtClean="0"/>
              <a:t>Firma | Referent | Abteilung | 13.05.2015</a:t>
            </a:r>
            <a:endParaRPr lang="de-DE" altLang="de-DE" dirty="0"/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2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704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grauem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1557338"/>
            <a:ext cx="12196825" cy="489743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(möglichst 1-2 Zeilen)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3936" y="1756800"/>
            <a:ext cx="11708952" cy="450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0" y="6692902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smtClean="0"/>
              <a:t>Firma | Referent | Abteilung | 13.05.2015</a:t>
            </a:r>
            <a:endParaRPr lang="de-DE" altLang="de-DE" dirty="0"/>
          </a:p>
        </p:txBody>
      </p:sp>
      <p:sp>
        <p:nvSpPr>
          <p:cNvPr id="14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2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934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936" y="476700"/>
            <a:ext cx="11708952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36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936" y="1557338"/>
            <a:ext cx="11708952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Klicken Sie, um die Formate des Vorlagentextes zu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0930" y="6692902"/>
            <a:ext cx="849460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smtClean="0"/>
              <a:t>Firma | Referent | Abteilung | 13.05.2015</a:t>
            </a:r>
            <a:endParaRPr lang="de-DE" alt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43936" y="6692902"/>
            <a:ext cx="354817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pPr algn="l"/>
            <a:fld id="{52C6F6EA-6ADD-43B6-963C-85EF970B7263}" type="slidenum">
              <a:rPr lang="de-DE" smtClean="0"/>
              <a:pPr algn="l"/>
              <a:t>‹Nr.›</a:t>
            </a:fld>
            <a:endParaRPr lang="de-DE" dirty="0"/>
          </a:p>
        </p:txBody>
      </p:sp>
      <p:pic>
        <p:nvPicPr>
          <p:cNvPr id="7" name="Logo_Farbe" descr="DB_rgb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7048" y="188551"/>
            <a:ext cx="536826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697" r:id="rId15"/>
    <p:sldLayoutId id="2147483681" r:id="rId16"/>
    <p:sldLayoutId id="2147483674" r:id="rId17"/>
    <p:sldLayoutId id="2147483673" r:id="rId18"/>
    <p:sldLayoutId id="2147483718" r:id="rId19"/>
    <p:sldLayoutId id="2147483719" r:id="rId20"/>
    <p:sldLayoutId id="2147483670" r:id="rId21"/>
    <p:sldLayoutId id="2147483671" r:id="rId22"/>
    <p:sldLayoutId id="2147483702" r:id="rId23"/>
    <p:sldLayoutId id="2147483701" r:id="rId24"/>
    <p:sldLayoutId id="2147483761" r:id="rId25"/>
    <p:sldLayoutId id="2147483762" r:id="rId26"/>
    <p:sldLayoutId id="2147483763" r:id="rId2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DB Office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DB Office" panose="020B0604020202020204" pitchFamily="34" charset="0"/>
          <a:ea typeface="+mn-ea"/>
          <a:cs typeface="+mn-cs"/>
        </a:defRPr>
      </a:lvl1pPr>
      <a:lvl2pPr marL="180000" indent="-180000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DB Office" panose="020B0604020202020204" pitchFamily="34" charset="0"/>
        </a:defRPr>
      </a:lvl2pPr>
      <a:lvl3pPr marL="358775" indent="-180000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DB Office" panose="020B0604020202020204" pitchFamily="34" charset="0"/>
        </a:defRPr>
      </a:lvl3pPr>
      <a:lvl4pPr marL="540000" indent="-180000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tx1"/>
          </a:solidFill>
          <a:latin typeface="DB Office" panose="020B0604020202020204" pitchFamily="34" charset="0"/>
        </a:defRPr>
      </a:lvl4pPr>
      <a:lvl5pPr marL="720000" indent="-180000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DB Office" panose="020B0604020202020204" pitchFamily="34" charset="0"/>
        </a:defRPr>
      </a:lvl5pPr>
      <a:lvl6pPr marL="1185863" indent="-182563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6pPr>
      <a:lvl7pPr marL="1643063" indent="-182563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7pPr>
      <a:lvl8pPr marL="2100263" indent="-182563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8pPr>
      <a:lvl9pPr marL="2557463" indent="-182563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5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2150"/>
            <a:ext cx="12198350" cy="43211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uppieren 3"/>
          <p:cNvGrpSpPr/>
          <p:nvPr/>
        </p:nvGrpSpPr>
        <p:grpSpPr>
          <a:xfrm>
            <a:off x="0" y="5013176"/>
            <a:ext cx="12198350" cy="1451604"/>
            <a:chOff x="0" y="5013176"/>
            <a:chExt cx="9901238" cy="1451604"/>
          </a:xfrm>
          <a:solidFill>
            <a:schemeClr val="accent2"/>
          </a:solidFill>
        </p:grpSpPr>
        <p:sp>
          <p:nvSpPr>
            <p:cNvPr id="5" name="Rectangle 18"/>
            <p:cNvSpPr>
              <a:spLocks noChangeArrowheads="1"/>
            </p:cNvSpPr>
            <p:nvPr/>
          </p:nvSpPr>
          <p:spPr bwMode="gray">
            <a:xfrm>
              <a:off x="1" y="5013176"/>
              <a:ext cx="9901237" cy="1182763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noProof="0" dirty="0"/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gray">
            <a:xfrm>
              <a:off x="0" y="6194491"/>
              <a:ext cx="7697672" cy="27028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noProof="0" dirty="0"/>
            </a:p>
          </p:txBody>
        </p:sp>
      </p:grpSp>
      <p:sp>
        <p:nvSpPr>
          <p:cNvPr id="7" name="Titelbox"/>
          <p:cNvSpPr txBox="1"/>
          <p:nvPr/>
        </p:nvSpPr>
        <p:spPr>
          <a:xfrm>
            <a:off x="198000" y="5085187"/>
            <a:ext cx="11765400" cy="50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de-DE" sz="2400" b="1" dirty="0">
                <a:solidFill>
                  <a:schemeClr val="bg1"/>
                </a:solidFill>
              </a:defRPr>
            </a:lvl1pPr>
            <a:lvl2pPr algn="l">
              <a:defRPr sz="2000" b="1">
                <a:solidFill>
                  <a:schemeClr val="tx2"/>
                </a:solidFill>
              </a:defRPr>
            </a:lvl2pPr>
            <a:lvl3pPr algn="l">
              <a:defRPr sz="2000" b="1">
                <a:solidFill>
                  <a:schemeClr val="tx2"/>
                </a:solidFill>
              </a:defRPr>
            </a:lvl3pPr>
            <a:lvl4pPr algn="l">
              <a:defRPr sz="2000" b="1">
                <a:solidFill>
                  <a:schemeClr val="tx2"/>
                </a:solidFill>
              </a:defRPr>
            </a:lvl4pPr>
            <a:lvl5pPr algn="l">
              <a:defRPr sz="2000" b="1">
                <a:solidFill>
                  <a:schemeClr val="tx2"/>
                </a:solidFill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</a:defRPr>
            </a:lvl9pPr>
          </a:lstStyle>
          <a:p>
            <a:pPr lvl="0">
              <a:spcAft>
                <a:spcPts val="300"/>
              </a:spcAft>
            </a:pPr>
            <a:r>
              <a:rPr lang="en-US" dirty="0" smtClean="0">
                <a:latin typeface="DB Office"/>
              </a:rPr>
              <a:t>Agile application development</a:t>
            </a:r>
            <a:endParaRPr lang="en-US" dirty="0">
              <a:latin typeface="DB Office"/>
            </a:endParaRPr>
          </a:p>
        </p:txBody>
      </p:sp>
      <p:sp>
        <p:nvSpPr>
          <p:cNvPr id="8" name="Untertitelbox"/>
          <p:cNvSpPr txBox="1"/>
          <p:nvPr/>
        </p:nvSpPr>
        <p:spPr>
          <a:xfrm>
            <a:off x="198000" y="5591075"/>
            <a:ext cx="117654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de-DE" sz="2400">
                <a:solidFill>
                  <a:schemeClr val="bg1"/>
                </a:solidFill>
              </a:defRPr>
            </a:lvl1pPr>
            <a:lvl2pPr marL="185738" indent="-184150" algn="l">
              <a:buClr>
                <a:srgbClr val="FF0000"/>
              </a:buClr>
              <a:buSzPct val="85000"/>
              <a:buFont typeface="Wingdings" pitchFamily="2" charset="2"/>
              <a:buChar char="n"/>
            </a:lvl2pPr>
            <a:lvl3pPr marL="358775" indent="-171450" algn="l">
              <a:buClr>
                <a:srgbClr val="FF0000"/>
              </a:buClr>
              <a:buChar char="–"/>
            </a:lvl3pPr>
            <a:lvl4pPr marL="544513" indent="-184150" algn="l">
              <a:buClr>
                <a:srgbClr val="FF0000"/>
              </a:buClr>
              <a:buFont typeface="Wingdings" pitchFamily="2" charset="2"/>
              <a:buChar char="§"/>
            </a:lvl4pPr>
            <a:lvl5pPr marL="728663" indent="-182563" algn="l">
              <a:buClr>
                <a:srgbClr val="FF0000"/>
              </a:buClr>
              <a:buChar char="–"/>
            </a:lvl5pPr>
            <a:lvl6pPr marL="11858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6pPr>
            <a:lvl7pPr marL="16430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7pPr>
            <a:lvl8pPr marL="21002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8pPr>
            <a:lvl9pPr marL="2557463" indent="-1825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>
                <a:latin typeface="+mn-lt"/>
              </a:defRPr>
            </a:lvl9pPr>
          </a:lstStyle>
          <a:p>
            <a:r>
              <a:rPr lang="en-US" dirty="0" smtClean="0"/>
              <a:t>How APEX is used at Deutsche </a:t>
            </a:r>
            <a:r>
              <a:rPr lang="en-US" dirty="0" err="1" smtClean="0"/>
              <a:t>Bahn</a:t>
            </a:r>
            <a:r>
              <a:rPr lang="en-US" dirty="0" smtClean="0"/>
              <a:t> AG</a:t>
            </a:r>
            <a:endParaRPr lang="en-US" dirty="0"/>
          </a:p>
        </p:txBody>
      </p:sp>
      <p:sp>
        <p:nvSpPr>
          <p:cNvPr id="10" name="TW_FOOTER_1"/>
          <p:cNvSpPr txBox="1">
            <a:spLocks noChangeArrowheads="1"/>
          </p:cNvSpPr>
          <p:nvPr/>
        </p:nvSpPr>
        <p:spPr bwMode="auto">
          <a:xfrm>
            <a:off x="197999" y="6071494"/>
            <a:ext cx="9503309" cy="23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9pPr>
          </a:lstStyle>
          <a:p>
            <a:r>
              <a:rPr lang="en-US" altLang="de-DE" sz="1200" b="1" smtClean="0">
                <a:solidFill>
                  <a:schemeClr val="bg1"/>
                </a:solidFill>
              </a:rPr>
              <a:t>DB Systel GmbH | Matthias Nöll, Richard Rieb | Stockholm | 2017-08-30</a:t>
            </a:r>
            <a:endParaRPr lang="en-US" altLang="de-DE" sz="1200" b="1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 rot="16200000">
            <a:off x="-553510" y="4160606"/>
            <a:ext cx="1409891" cy="2952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500" dirty="0" smtClean="0">
                <a:solidFill>
                  <a:srgbClr val="646973"/>
                </a:solidFill>
                <a:latin typeface="DB Office"/>
              </a:rPr>
              <a:t>Photo: krass99 - </a:t>
            </a:r>
            <a:r>
              <a:rPr lang="en-US" sz="500" dirty="0" err="1" smtClean="0">
                <a:solidFill>
                  <a:srgbClr val="646973"/>
                </a:solidFill>
                <a:latin typeface="DB Office"/>
              </a:rPr>
              <a:t>Fotolia</a:t>
            </a:r>
            <a:endParaRPr lang="en-US" sz="500" dirty="0">
              <a:solidFill>
                <a:srgbClr val="646973"/>
              </a:solidFill>
              <a:latin typeface="DB Office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36" y="3835815"/>
            <a:ext cx="2699314" cy="67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8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/>
          <p:cNvPicPr>
            <a:picLocks noGrp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/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20930" y="2000449"/>
            <a:ext cx="1154278" cy="4028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Bebas Neue"/>
                <a:ea typeface="+mj-ea"/>
                <a:cs typeface="Bebas Neue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2011</a:t>
            </a:r>
            <a:endParaRPr lang="en-US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940082" y="3554287"/>
            <a:ext cx="1845664" cy="9359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altLang="ko-KR" sz="1400" dirty="0" smtClean="0">
                <a:solidFill>
                  <a:schemeClr val="tx1">
                    <a:alpha val="70000"/>
                  </a:schemeClr>
                </a:solidFill>
                <a:cs typeface="Roboto condensed"/>
              </a:rPr>
              <a:t>Initial Version of the Template</a:t>
            </a:r>
            <a:endParaRPr lang="en-US" altLang="ko-KR" sz="1400" dirty="0">
              <a:solidFill>
                <a:schemeClr val="tx1">
                  <a:alpha val="70000"/>
                </a:schemeClr>
              </a:solidFill>
              <a:cs typeface="Roboto condensed"/>
            </a:endParaRPr>
          </a:p>
        </p:txBody>
      </p:sp>
      <p:pic>
        <p:nvPicPr>
          <p:cNvPr id="14" name="Picture 2" descr="D:\Users\matthiasnoell\Projekte\intern\Arbeitsgruppen\Marketing\DOAG 2014\Bilder\Screenshot Bauplan V3_1.PNG"/>
          <p:cNvPicPr>
            <a:picLocks noGrp="1" noChangeAspect="1" noChangeArrowheads="1"/>
          </p:cNvPicPr>
          <p:nvPr>
            <p:ph type="pic" sz="quarter" idx="18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9" b="-124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4"/>
          <p:cNvSpPr>
            <a:spLocks noGrp="1"/>
          </p:cNvSpPr>
          <p:nvPr>
            <p:ph type="title"/>
          </p:nvPr>
        </p:nvSpPr>
        <p:spPr>
          <a:xfrm>
            <a:off x="244699" y="476414"/>
            <a:ext cx="11708952" cy="792000"/>
          </a:xfrm>
        </p:spPr>
        <p:txBody>
          <a:bodyPr/>
          <a:lstStyle/>
          <a:p>
            <a:r>
              <a:rPr lang="en-US" dirty="0" smtClean="0"/>
              <a:t>The Evolution of Small Solutions</a:t>
            </a:r>
            <a:endParaRPr lang="en-US" dirty="0"/>
          </a:p>
        </p:txBody>
      </p:sp>
      <p:sp>
        <p:nvSpPr>
          <p:cNvPr id="17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20931" y="6692904"/>
            <a:ext cx="8494607" cy="93663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DB Systel GmbH | Matthias Nöll, Richard Rieb | 2017-08-30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43936" y="6692904"/>
            <a:ext cx="354817" cy="93663"/>
          </a:xfrm>
        </p:spPr>
        <p:txBody>
          <a:bodyPr/>
          <a:lstStyle/>
          <a:p>
            <a:fld id="{E20BBF8D-4D66-457B-BCC5-64411FD377C1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432212" y="4685792"/>
            <a:ext cx="1845664" cy="9359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altLang="ko-KR" sz="1400" dirty="0" smtClean="0">
                <a:solidFill>
                  <a:schemeClr val="tx1">
                    <a:alpha val="70000"/>
                  </a:schemeClr>
                </a:solidFill>
                <a:cs typeface="Roboto condensed"/>
              </a:rPr>
              <a:t>Second Version of the Template</a:t>
            </a:r>
            <a:endParaRPr lang="en-US" altLang="ko-KR" sz="1400" dirty="0">
              <a:solidFill>
                <a:schemeClr val="tx1">
                  <a:alpha val="70000"/>
                </a:schemeClr>
              </a:solidFill>
              <a:cs typeface="Roboto condensed"/>
            </a:endParaRPr>
          </a:p>
        </p:txBody>
      </p:sp>
      <p:pic>
        <p:nvPicPr>
          <p:cNvPr id="15" name="Picture 2" descr="D:\Users\matthiasnoell\Projekte\intern\Arbeitsgruppen\Marketing\DOAG 2014\Bilder\Screenshot Bauplan V3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759" y="2564904"/>
            <a:ext cx="7782588" cy="367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89904" y="2636912"/>
            <a:ext cx="7816443" cy="3072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3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/>
          </p:cNvSpPr>
          <p:nvPr/>
        </p:nvSpPr>
        <p:spPr>
          <a:xfrm>
            <a:off x="3940082" y="1340921"/>
            <a:ext cx="1845664" cy="9359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altLang="ko-KR" sz="1400" dirty="0" smtClean="0">
                <a:solidFill>
                  <a:schemeClr val="tx1">
                    <a:alpha val="70000"/>
                  </a:schemeClr>
                </a:solidFill>
                <a:cs typeface="Roboto condensed"/>
              </a:rPr>
              <a:t>Single-Sign-On </a:t>
            </a:r>
            <a:r>
              <a:rPr lang="en-US" altLang="ko-KR" sz="1400" dirty="0">
                <a:solidFill>
                  <a:schemeClr val="tx1">
                    <a:alpha val="70000"/>
                  </a:schemeClr>
                </a:solidFill>
                <a:cs typeface="Roboto condensed"/>
              </a:rPr>
              <a:t>(SSO</a:t>
            </a:r>
            <a:r>
              <a:rPr lang="en-US" altLang="ko-KR" sz="1400" dirty="0" smtClean="0">
                <a:solidFill>
                  <a:schemeClr val="tx1">
                    <a:alpha val="70000"/>
                  </a:schemeClr>
                </a:solidFill>
                <a:cs typeface="Roboto condensed"/>
              </a:rPr>
              <a:t>)</a:t>
            </a:r>
          </a:p>
          <a:p>
            <a:r>
              <a:rPr lang="en-US" altLang="ko-KR" sz="1400" dirty="0" err="1" smtClean="0">
                <a:solidFill>
                  <a:schemeClr val="tx1">
                    <a:alpha val="70000"/>
                  </a:schemeClr>
                </a:solidFill>
                <a:cs typeface="Roboto condensed"/>
              </a:rPr>
              <a:t>LotusNotes</a:t>
            </a:r>
            <a:r>
              <a:rPr lang="en-US" altLang="ko-KR" sz="1400" dirty="0" smtClean="0">
                <a:solidFill>
                  <a:schemeClr val="tx1">
                    <a:alpha val="70000"/>
                  </a:schemeClr>
                </a:solidFill>
                <a:cs typeface="Roboto condensed"/>
              </a:rPr>
              <a:t>-Mail</a:t>
            </a:r>
          </a:p>
          <a:p>
            <a:r>
              <a:rPr lang="en-US" altLang="ko-KR" sz="1400" dirty="0" err="1" smtClean="0">
                <a:solidFill>
                  <a:schemeClr val="tx1">
                    <a:alpha val="70000"/>
                  </a:schemeClr>
                </a:solidFill>
                <a:cs typeface="Roboto condensed"/>
              </a:rPr>
              <a:t>JasperReports</a:t>
            </a:r>
            <a:endParaRPr lang="en-US" altLang="ko-KR" sz="1400" dirty="0">
              <a:solidFill>
                <a:schemeClr val="tx1">
                  <a:alpha val="70000"/>
                </a:schemeClr>
              </a:solidFill>
              <a:cs typeface="Roboto condensed"/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6432212" y="2445380"/>
            <a:ext cx="1845664" cy="9359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altLang="ko-KR" sz="1400" dirty="0" smtClean="0">
                <a:solidFill>
                  <a:schemeClr val="tx1">
                    <a:alpha val="70000"/>
                  </a:schemeClr>
                </a:solidFill>
                <a:cs typeface="Roboto condensed"/>
              </a:rPr>
              <a:t>Import-Tool</a:t>
            </a:r>
            <a:endParaRPr lang="en-US" altLang="ko-KR" sz="1400" dirty="0">
              <a:solidFill>
                <a:schemeClr val="tx1">
                  <a:alpha val="70000"/>
                </a:schemeClr>
              </a:solidFill>
              <a:cs typeface="Roboto condensed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8405425" y="4710284"/>
            <a:ext cx="924406" cy="9239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DB Office" panose="020B0604020202020204" pitchFamily="34" charset="0"/>
              </a:rPr>
              <a:t>Demo</a:t>
            </a:r>
            <a:endParaRPr lang="en-US" b="1" dirty="0">
              <a:latin typeface="DB Office" panose="020B0604020202020204" pitchFamily="34" charset="0"/>
            </a:endParaRPr>
          </a:p>
        </p:txBody>
      </p:sp>
      <p:sp>
        <p:nvSpPr>
          <p:cNvPr id="1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20931" y="6692904"/>
            <a:ext cx="8494607" cy="93663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DB Systel GmbH | Matthias Nöll, Richard Rieb | 2017-08-30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43936" y="6692904"/>
            <a:ext cx="354817" cy="93663"/>
          </a:xfrm>
        </p:spPr>
        <p:txBody>
          <a:bodyPr/>
          <a:lstStyle/>
          <a:p>
            <a:fld id="{E20BBF8D-4D66-457B-BCC5-64411FD377C1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5425" y="2437216"/>
            <a:ext cx="924406" cy="9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815" y="1352948"/>
            <a:ext cx="924406" cy="92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>
            <a:spLocks/>
          </p:cNvSpPr>
          <p:nvPr/>
        </p:nvSpPr>
        <p:spPr>
          <a:xfrm>
            <a:off x="6432212" y="4727657"/>
            <a:ext cx="1845664" cy="9359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altLang="ko-KR" sz="1400" dirty="0" smtClean="0">
                <a:solidFill>
                  <a:schemeClr val="bg1">
                    <a:alpha val="70000"/>
                  </a:schemeClr>
                </a:solidFill>
                <a:cs typeface="Roboto condensed"/>
              </a:rPr>
              <a:t>Current Version of the Template based on the UT</a:t>
            </a:r>
            <a:endParaRPr lang="en-US" altLang="ko-KR" sz="1400" dirty="0">
              <a:solidFill>
                <a:schemeClr val="bg1">
                  <a:alpha val="70000"/>
                </a:schemeClr>
              </a:solidFill>
              <a:cs typeface="Roboto condensed"/>
            </a:endParaRPr>
          </a:p>
        </p:txBody>
      </p:sp>
      <p:sp>
        <p:nvSpPr>
          <p:cNvPr id="15" name="Oval 10"/>
          <p:cNvSpPr/>
          <p:nvPr/>
        </p:nvSpPr>
        <p:spPr>
          <a:xfrm>
            <a:off x="5539105" y="5840812"/>
            <a:ext cx="1136134" cy="620688"/>
          </a:xfrm>
          <a:custGeom>
            <a:avLst/>
            <a:gdLst/>
            <a:ahLst/>
            <a:cxnLst/>
            <a:rect l="l" t="t" r="r" b="b"/>
            <a:pathLst>
              <a:path w="1136134" h="620688">
                <a:moveTo>
                  <a:pt x="568067" y="0"/>
                </a:moveTo>
                <a:cubicBezTo>
                  <a:pt x="881802" y="0"/>
                  <a:pt x="1136134" y="254200"/>
                  <a:pt x="1136134" y="567772"/>
                </a:cubicBezTo>
                <a:lnTo>
                  <a:pt x="1130797" y="620688"/>
                </a:lnTo>
                <a:lnTo>
                  <a:pt x="5337" y="620688"/>
                </a:lnTo>
                <a:cubicBezTo>
                  <a:pt x="832" y="603446"/>
                  <a:pt x="0" y="585706"/>
                  <a:pt x="0" y="567772"/>
                </a:cubicBezTo>
                <a:cubicBezTo>
                  <a:pt x="0" y="254200"/>
                  <a:pt x="254332" y="0"/>
                  <a:pt x="568067" y="0"/>
                </a:cubicBezTo>
                <a:close/>
              </a:path>
            </a:pathLst>
          </a:custGeom>
          <a:solidFill>
            <a:srgbClr val="0087B9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rtlCol="0" anchor="t"/>
          <a:lstStyle/>
          <a:p>
            <a:endParaRPr lang="en-US" sz="1800" smtClean="0">
              <a:solidFill>
                <a:schemeClr val="bg1"/>
              </a:solidFill>
            </a:endParaRPr>
          </a:p>
          <a:p>
            <a:r>
              <a:rPr lang="en-US" sz="1800" smtClean="0">
                <a:solidFill>
                  <a:schemeClr val="bg1"/>
                </a:solidFill>
              </a:rPr>
              <a:t>Today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940082" y="3573016"/>
            <a:ext cx="1845664" cy="9359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altLang="ko-KR" sz="1400" dirty="0" smtClean="0">
                <a:solidFill>
                  <a:schemeClr val="bg1">
                    <a:alpha val="70000"/>
                  </a:schemeClr>
                </a:solidFill>
                <a:cs typeface="Roboto condensed"/>
              </a:rPr>
              <a:t>Product Development</a:t>
            </a:r>
            <a:endParaRPr lang="en-US" altLang="ko-KR" sz="1400" dirty="0">
              <a:solidFill>
                <a:schemeClr val="bg1">
                  <a:alpha val="70000"/>
                </a:schemeClr>
              </a:solidFill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686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Live-Demo of the Template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DB Systel GmbH | Matthias Nöll, Richard Rieb | 2017-08-30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BBF8D-4D66-457B-BCC5-64411FD377C1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9117635" y="3300556"/>
            <a:ext cx="1414040" cy="817169"/>
            <a:chOff x="0" y="0"/>
            <a:chExt cx="1502" cy="867"/>
          </a:xfrm>
          <a:solidFill>
            <a:srgbClr val="0087B9"/>
          </a:solidFill>
        </p:grpSpPr>
        <p:sp>
          <p:nvSpPr>
            <p:cNvPr id="106" name="AutoShape 2"/>
            <p:cNvSpPr>
              <a:spLocks/>
            </p:cNvSpPr>
            <p:nvPr/>
          </p:nvSpPr>
          <p:spPr bwMode="auto">
            <a:xfrm>
              <a:off x="216" y="192"/>
              <a:ext cx="396" cy="396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7" name="AutoShape 3"/>
            <p:cNvSpPr>
              <a:spLocks/>
            </p:cNvSpPr>
            <p:nvPr/>
          </p:nvSpPr>
          <p:spPr bwMode="auto">
            <a:xfrm>
              <a:off x="576" y="463"/>
              <a:ext cx="396" cy="397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8" name="AutoShape 4"/>
            <p:cNvSpPr>
              <a:spLocks/>
            </p:cNvSpPr>
            <p:nvPr/>
          </p:nvSpPr>
          <p:spPr bwMode="auto">
            <a:xfrm>
              <a:off x="448" y="0"/>
              <a:ext cx="539" cy="539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" name="AutoShape 5"/>
            <p:cNvSpPr>
              <a:spLocks/>
            </p:cNvSpPr>
            <p:nvPr/>
          </p:nvSpPr>
          <p:spPr bwMode="auto">
            <a:xfrm>
              <a:off x="760" y="328"/>
              <a:ext cx="539" cy="539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" name="AutoShape 6"/>
            <p:cNvSpPr>
              <a:spLocks/>
            </p:cNvSpPr>
            <p:nvPr/>
          </p:nvSpPr>
          <p:spPr bwMode="auto">
            <a:xfrm>
              <a:off x="240" y="320"/>
              <a:ext cx="539" cy="539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1" name="AutoShape 7"/>
            <p:cNvSpPr>
              <a:spLocks/>
            </p:cNvSpPr>
            <p:nvPr/>
          </p:nvSpPr>
          <p:spPr bwMode="auto">
            <a:xfrm>
              <a:off x="0" y="384"/>
              <a:ext cx="424" cy="424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" name="AutoShape 8"/>
            <p:cNvSpPr>
              <a:spLocks/>
            </p:cNvSpPr>
            <p:nvPr/>
          </p:nvSpPr>
          <p:spPr bwMode="auto">
            <a:xfrm>
              <a:off x="840" y="184"/>
              <a:ext cx="398" cy="398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3" name="AutoShape 9"/>
            <p:cNvSpPr>
              <a:spLocks/>
            </p:cNvSpPr>
            <p:nvPr/>
          </p:nvSpPr>
          <p:spPr bwMode="auto">
            <a:xfrm>
              <a:off x="1056" y="352"/>
              <a:ext cx="446" cy="446"/>
            </a:xfrm>
            <a:custGeom>
              <a:avLst/>
              <a:gdLst/>
              <a:ahLst/>
              <a:cxnLst/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" name="Rectangle 10"/>
            <p:cNvSpPr>
              <a:spLocks/>
            </p:cNvSpPr>
            <p:nvPr/>
          </p:nvSpPr>
          <p:spPr bwMode="auto">
            <a:xfrm>
              <a:off x="336" y="456"/>
              <a:ext cx="855" cy="3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5" name="Rectangle 11"/>
            <p:cNvSpPr>
              <a:spLocks/>
            </p:cNvSpPr>
            <p:nvPr/>
          </p:nvSpPr>
          <p:spPr bwMode="auto">
            <a:xfrm>
              <a:off x="632" y="296"/>
              <a:ext cx="442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7161013" y="4105956"/>
            <a:ext cx="2359245" cy="1397095"/>
            <a:chOff x="0" y="0"/>
            <a:chExt cx="2506" cy="1484"/>
          </a:xfrm>
          <a:solidFill>
            <a:schemeClr val="tx1"/>
          </a:solidFill>
        </p:grpSpPr>
        <p:grpSp>
          <p:nvGrpSpPr>
            <p:cNvPr id="94" name="Group 34"/>
            <p:cNvGrpSpPr>
              <a:grpSpLocks/>
            </p:cNvGrpSpPr>
            <p:nvPr/>
          </p:nvGrpSpPr>
          <p:grpSpPr bwMode="auto">
            <a:xfrm>
              <a:off x="0" y="0"/>
              <a:ext cx="2506" cy="1484"/>
              <a:chOff x="0" y="0"/>
              <a:chExt cx="2506" cy="1484"/>
            </a:xfrm>
            <a:grpFill/>
          </p:grpSpPr>
          <p:sp>
            <p:nvSpPr>
              <p:cNvPr id="96" name="AutoShape 24"/>
              <p:cNvSpPr>
                <a:spLocks/>
              </p:cNvSpPr>
              <p:nvPr/>
            </p:nvSpPr>
            <p:spPr bwMode="auto">
              <a:xfrm>
                <a:off x="2000" y="808"/>
                <a:ext cx="506" cy="50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08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7" name="AutoShape 25"/>
              <p:cNvSpPr>
                <a:spLocks/>
              </p:cNvSpPr>
              <p:nvPr/>
            </p:nvSpPr>
            <p:spPr bwMode="auto">
              <a:xfrm>
                <a:off x="1784" y="856"/>
                <a:ext cx="506" cy="50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08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8" name="AutoShape 26"/>
              <p:cNvSpPr>
                <a:spLocks/>
              </p:cNvSpPr>
              <p:nvPr/>
            </p:nvSpPr>
            <p:spPr bwMode="auto">
              <a:xfrm>
                <a:off x="0" y="672"/>
                <a:ext cx="638" cy="638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08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9" name="AutoShape 27"/>
              <p:cNvSpPr>
                <a:spLocks/>
              </p:cNvSpPr>
              <p:nvPr/>
            </p:nvSpPr>
            <p:spPr bwMode="auto">
              <a:xfrm>
                <a:off x="1352" y="344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08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0" name="AutoShape 28"/>
              <p:cNvSpPr>
                <a:spLocks/>
              </p:cNvSpPr>
              <p:nvPr/>
            </p:nvSpPr>
            <p:spPr bwMode="auto">
              <a:xfrm>
                <a:off x="1328" y="672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08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1" name="AutoShape 29"/>
              <p:cNvSpPr>
                <a:spLocks/>
              </p:cNvSpPr>
              <p:nvPr/>
            </p:nvSpPr>
            <p:spPr bwMode="auto">
              <a:xfrm>
                <a:off x="288" y="656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08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2" name="AutoShape 30"/>
              <p:cNvSpPr>
                <a:spLocks/>
              </p:cNvSpPr>
              <p:nvPr/>
            </p:nvSpPr>
            <p:spPr bwMode="auto">
              <a:xfrm>
                <a:off x="792" y="592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08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" name="AutoShape 31"/>
              <p:cNvSpPr>
                <a:spLocks/>
              </p:cNvSpPr>
              <p:nvPr/>
            </p:nvSpPr>
            <p:spPr bwMode="auto">
              <a:xfrm>
                <a:off x="272" y="248"/>
                <a:ext cx="812" cy="812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08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4" name="AutoShape 32"/>
              <p:cNvSpPr>
                <a:spLocks/>
              </p:cNvSpPr>
              <p:nvPr/>
            </p:nvSpPr>
            <p:spPr bwMode="auto">
              <a:xfrm>
                <a:off x="680" y="0"/>
                <a:ext cx="1056" cy="105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08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" name="Rectangle 33"/>
              <p:cNvSpPr>
                <a:spLocks/>
              </p:cNvSpPr>
              <p:nvPr/>
            </p:nvSpPr>
            <p:spPr bwMode="auto">
              <a:xfrm>
                <a:off x="271" y="912"/>
                <a:ext cx="1980" cy="403"/>
              </a:xfrm>
              <a:prstGeom prst="rect">
                <a:avLst/>
              </a:prstGeom>
              <a:solidFill>
                <a:srgbClr val="0087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sp>
          <p:nvSpPr>
            <p:cNvPr id="95" name="AutoShape 35"/>
            <p:cNvSpPr>
              <a:spLocks/>
            </p:cNvSpPr>
            <p:nvPr/>
          </p:nvSpPr>
          <p:spPr bwMode="auto">
            <a:xfrm>
              <a:off x="664" y="0"/>
              <a:ext cx="616" cy="14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241" y="3701"/>
                  </a:moveTo>
                  <a:cubicBezTo>
                    <a:pt x="3233" y="3700"/>
                    <a:pt x="3224" y="3699"/>
                    <a:pt x="3215" y="3699"/>
                  </a:cubicBezTo>
                  <a:cubicBezTo>
                    <a:pt x="3206" y="3698"/>
                    <a:pt x="3197" y="3697"/>
                    <a:pt x="3189" y="3697"/>
                  </a:cubicBezTo>
                  <a:cubicBezTo>
                    <a:pt x="2506" y="4713"/>
                    <a:pt x="2141" y="5785"/>
                    <a:pt x="2141" y="6893"/>
                  </a:cubicBezTo>
                  <a:cubicBezTo>
                    <a:pt x="2141" y="8595"/>
                    <a:pt x="3003" y="10212"/>
                    <a:pt x="4552" y="11671"/>
                  </a:cubicBezTo>
                  <a:cubicBezTo>
                    <a:pt x="1723" y="12989"/>
                    <a:pt x="0" y="14735"/>
                    <a:pt x="0" y="16651"/>
                  </a:cubicBezTo>
                  <a:cubicBezTo>
                    <a:pt x="0" y="17508"/>
                    <a:pt x="348" y="20431"/>
                    <a:pt x="983" y="21600"/>
                  </a:cubicBezTo>
                  <a:cubicBezTo>
                    <a:pt x="5005" y="21594"/>
                    <a:pt x="8633" y="20886"/>
                    <a:pt x="11215" y="19752"/>
                  </a:cubicBezTo>
                  <a:cubicBezTo>
                    <a:pt x="13374" y="20307"/>
                    <a:pt x="15911" y="20627"/>
                    <a:pt x="18625" y="20627"/>
                  </a:cubicBezTo>
                  <a:cubicBezTo>
                    <a:pt x="19179" y="20627"/>
                    <a:pt x="19725" y="20613"/>
                    <a:pt x="20261" y="20588"/>
                  </a:cubicBezTo>
                  <a:cubicBezTo>
                    <a:pt x="19460" y="18874"/>
                    <a:pt x="18968" y="16341"/>
                    <a:pt x="18834" y="15243"/>
                  </a:cubicBezTo>
                  <a:cubicBezTo>
                    <a:pt x="11244" y="14271"/>
                    <a:pt x="7414" y="11302"/>
                    <a:pt x="7414" y="7790"/>
                  </a:cubicBezTo>
                  <a:cubicBezTo>
                    <a:pt x="7414" y="3863"/>
                    <a:pt x="12624" y="615"/>
                    <a:pt x="21600" y="79"/>
                  </a:cubicBezTo>
                  <a:cubicBezTo>
                    <a:pt x="21180" y="54"/>
                    <a:pt x="20755" y="34"/>
                    <a:pt x="20327" y="21"/>
                  </a:cubicBezTo>
                  <a:cubicBezTo>
                    <a:pt x="20279" y="20"/>
                    <a:pt x="20230" y="19"/>
                    <a:pt x="20181" y="17"/>
                  </a:cubicBezTo>
                  <a:cubicBezTo>
                    <a:pt x="20014" y="13"/>
                    <a:pt x="19846" y="8"/>
                    <a:pt x="19677" y="6"/>
                  </a:cubicBezTo>
                  <a:cubicBezTo>
                    <a:pt x="19450" y="2"/>
                    <a:pt x="19221" y="0"/>
                    <a:pt x="18990" y="0"/>
                  </a:cubicBezTo>
                  <a:cubicBezTo>
                    <a:pt x="12334" y="0"/>
                    <a:pt x="6502" y="1480"/>
                    <a:pt x="3241" y="3701"/>
                  </a:cubicBezTo>
                  <a:close/>
                  <a:moveTo>
                    <a:pt x="3241" y="3701"/>
                  </a:moveTo>
                </a:path>
              </a:pathLst>
            </a:custGeom>
            <a:solidFill>
              <a:srgbClr val="008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" name="Group 121"/>
          <p:cNvGrpSpPr>
            <a:grpSpLocks/>
          </p:cNvGrpSpPr>
          <p:nvPr/>
        </p:nvGrpSpPr>
        <p:grpSpPr bwMode="auto">
          <a:xfrm>
            <a:off x="7191139" y="2509277"/>
            <a:ext cx="1492180" cy="2888333"/>
            <a:chOff x="0" y="0"/>
            <a:chExt cx="1585" cy="3068"/>
          </a:xfrm>
        </p:grpSpPr>
        <p:sp>
          <p:nvSpPr>
            <p:cNvPr id="10" name="AutoShape 37"/>
            <p:cNvSpPr>
              <a:spLocks/>
            </p:cNvSpPr>
            <p:nvPr/>
          </p:nvSpPr>
          <p:spPr bwMode="auto">
            <a:xfrm>
              <a:off x="248" y="2904"/>
              <a:ext cx="336" cy="134"/>
            </a:xfrm>
            <a:custGeom>
              <a:avLst/>
              <a:gdLst/>
              <a:ahLst/>
              <a:cxnLst/>
              <a:rect l="0" t="0" r="r" b="b"/>
              <a:pathLst>
                <a:path w="21600" h="21401">
                  <a:moveTo>
                    <a:pt x="12529" y="1"/>
                  </a:moveTo>
                  <a:cubicBezTo>
                    <a:pt x="12529" y="1"/>
                    <a:pt x="10373" y="7963"/>
                    <a:pt x="6764" y="9595"/>
                  </a:cubicBezTo>
                  <a:cubicBezTo>
                    <a:pt x="3156" y="11229"/>
                    <a:pt x="666" y="14507"/>
                    <a:pt x="0" y="21242"/>
                  </a:cubicBezTo>
                  <a:cubicBezTo>
                    <a:pt x="3994" y="21600"/>
                    <a:pt x="10694" y="21242"/>
                    <a:pt x="10694" y="21242"/>
                  </a:cubicBezTo>
                  <a:lnTo>
                    <a:pt x="15164" y="13611"/>
                  </a:lnTo>
                  <a:lnTo>
                    <a:pt x="16109" y="19924"/>
                  </a:lnTo>
                  <a:lnTo>
                    <a:pt x="21600" y="18802"/>
                  </a:lnTo>
                  <a:lnTo>
                    <a:pt x="20602" y="0"/>
                  </a:lnTo>
                  <a:cubicBezTo>
                    <a:pt x="20602" y="1"/>
                    <a:pt x="14264" y="1113"/>
                    <a:pt x="12529" y="1"/>
                  </a:cubicBezTo>
                  <a:close/>
                  <a:moveTo>
                    <a:pt x="12529" y="1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AutoShape 38"/>
            <p:cNvSpPr>
              <a:spLocks/>
            </p:cNvSpPr>
            <p:nvPr/>
          </p:nvSpPr>
          <p:spPr bwMode="auto">
            <a:xfrm>
              <a:off x="480" y="2880"/>
              <a:ext cx="328" cy="188"/>
            </a:xfrm>
            <a:custGeom>
              <a:avLst/>
              <a:gdLst/>
              <a:ahLst/>
              <a:cxnLst/>
              <a:rect l="0" t="0" r="r" b="b"/>
              <a:pathLst>
                <a:path w="21600" h="21599">
                  <a:moveTo>
                    <a:pt x="11075" y="2557"/>
                  </a:moveTo>
                  <a:cubicBezTo>
                    <a:pt x="11075" y="2557"/>
                    <a:pt x="9485" y="8889"/>
                    <a:pt x="5965" y="11193"/>
                  </a:cubicBezTo>
                  <a:cubicBezTo>
                    <a:pt x="2448" y="13495"/>
                    <a:pt x="176" y="16607"/>
                    <a:pt x="0" y="21599"/>
                  </a:cubicBezTo>
                  <a:cubicBezTo>
                    <a:pt x="4053" y="20589"/>
                    <a:pt x="10782" y="18211"/>
                    <a:pt x="10782" y="18211"/>
                  </a:cubicBezTo>
                  <a:lnTo>
                    <a:pt x="14731" y="11377"/>
                  </a:lnTo>
                  <a:lnTo>
                    <a:pt x="16145" y="15560"/>
                  </a:lnTo>
                  <a:lnTo>
                    <a:pt x="21600" y="13021"/>
                  </a:lnTo>
                  <a:lnTo>
                    <a:pt x="19212" y="0"/>
                  </a:lnTo>
                  <a:cubicBezTo>
                    <a:pt x="19212" y="-1"/>
                    <a:pt x="12906" y="2799"/>
                    <a:pt x="11075" y="2557"/>
                  </a:cubicBezTo>
                  <a:close/>
                  <a:moveTo>
                    <a:pt x="11075" y="2557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AutoShape 39"/>
            <p:cNvSpPr>
              <a:spLocks/>
            </p:cNvSpPr>
            <p:nvPr/>
          </p:nvSpPr>
          <p:spPr bwMode="auto">
            <a:xfrm>
              <a:off x="904" y="760"/>
              <a:ext cx="235" cy="499"/>
            </a:xfrm>
            <a:custGeom>
              <a:avLst/>
              <a:gdLst/>
              <a:ahLst/>
              <a:cxnLst/>
              <a:rect l="0" t="0" r="r" b="b"/>
              <a:pathLst>
                <a:path w="21600" h="20964">
                  <a:moveTo>
                    <a:pt x="21600" y="6039"/>
                  </a:moveTo>
                  <a:cubicBezTo>
                    <a:pt x="21600" y="6039"/>
                    <a:pt x="16821" y="4427"/>
                    <a:pt x="16644" y="1896"/>
                  </a:cubicBezTo>
                  <a:cubicBezTo>
                    <a:pt x="16644" y="-636"/>
                    <a:pt x="16644" y="99"/>
                    <a:pt x="16644" y="99"/>
                  </a:cubicBezTo>
                  <a:lnTo>
                    <a:pt x="4696" y="99"/>
                  </a:lnTo>
                  <a:cubicBezTo>
                    <a:pt x="4696" y="99"/>
                    <a:pt x="4696" y="752"/>
                    <a:pt x="4696" y="1896"/>
                  </a:cubicBezTo>
                  <a:cubicBezTo>
                    <a:pt x="4696" y="3039"/>
                    <a:pt x="2114" y="6014"/>
                    <a:pt x="0" y="6510"/>
                  </a:cubicBezTo>
                  <a:cubicBezTo>
                    <a:pt x="2199" y="9123"/>
                    <a:pt x="5824" y="12798"/>
                    <a:pt x="5824" y="12798"/>
                  </a:cubicBezTo>
                  <a:lnTo>
                    <a:pt x="10800" y="20964"/>
                  </a:lnTo>
                  <a:lnTo>
                    <a:pt x="10800" y="12907"/>
                  </a:lnTo>
                  <a:cubicBezTo>
                    <a:pt x="10801" y="12908"/>
                    <a:pt x="20317" y="10059"/>
                    <a:pt x="21600" y="6039"/>
                  </a:cubicBezTo>
                  <a:close/>
                  <a:moveTo>
                    <a:pt x="21600" y="6039"/>
                  </a:moveTo>
                </a:path>
              </a:pathLst>
            </a:custGeom>
            <a:solidFill>
              <a:srgbClr val="F8B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AutoShape 40"/>
            <p:cNvSpPr>
              <a:spLocks/>
            </p:cNvSpPr>
            <p:nvPr/>
          </p:nvSpPr>
          <p:spPr bwMode="auto">
            <a:xfrm>
              <a:off x="904" y="760"/>
              <a:ext cx="203" cy="161"/>
            </a:xfrm>
            <a:custGeom>
              <a:avLst/>
              <a:gdLst/>
              <a:ahLst/>
              <a:cxnLst/>
              <a:rect l="0" t="0" r="r" b="b"/>
              <a:pathLst>
                <a:path w="21600" h="19136">
                  <a:moveTo>
                    <a:pt x="5295" y="5060"/>
                  </a:moveTo>
                  <a:cubicBezTo>
                    <a:pt x="5295" y="1840"/>
                    <a:pt x="5295" y="0"/>
                    <a:pt x="5295" y="0"/>
                  </a:cubicBezTo>
                  <a:lnTo>
                    <a:pt x="19139" y="0"/>
                  </a:lnTo>
                  <a:cubicBezTo>
                    <a:pt x="19139" y="506"/>
                    <a:pt x="19139" y="1843"/>
                    <a:pt x="19139" y="5060"/>
                  </a:cubicBezTo>
                  <a:cubicBezTo>
                    <a:pt x="19229" y="8212"/>
                    <a:pt x="20364" y="10859"/>
                    <a:pt x="21600" y="12829"/>
                  </a:cubicBezTo>
                  <a:cubicBezTo>
                    <a:pt x="17818" y="15942"/>
                    <a:pt x="9206" y="21600"/>
                    <a:pt x="0" y="17951"/>
                  </a:cubicBezTo>
                  <a:cubicBezTo>
                    <a:pt x="2422" y="16318"/>
                    <a:pt x="5295" y="8220"/>
                    <a:pt x="5295" y="5060"/>
                  </a:cubicBezTo>
                  <a:close/>
                  <a:moveTo>
                    <a:pt x="5295" y="5060"/>
                  </a:moveTo>
                </a:path>
              </a:pathLst>
            </a:custGeom>
            <a:solidFill>
              <a:srgbClr val="FFC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592" y="1096"/>
              <a:ext cx="405" cy="844"/>
              <a:chOff x="0" y="0"/>
              <a:chExt cx="405" cy="844"/>
            </a:xfrm>
          </p:grpSpPr>
          <p:sp>
            <p:nvSpPr>
              <p:cNvPr id="92" name="AutoShape 41"/>
              <p:cNvSpPr>
                <a:spLocks/>
              </p:cNvSpPr>
              <p:nvPr/>
            </p:nvSpPr>
            <p:spPr bwMode="auto">
              <a:xfrm>
                <a:off x="64" y="0"/>
                <a:ext cx="341" cy="786"/>
              </a:xfrm>
              <a:custGeom>
                <a:avLst/>
                <a:gdLst/>
                <a:ahLst/>
                <a:cxnLst/>
                <a:rect l="0" t="0" r="r" b="b"/>
                <a:pathLst>
                  <a:path w="20115" h="21282">
                    <a:moveTo>
                      <a:pt x="0" y="19451"/>
                    </a:moveTo>
                    <a:cubicBezTo>
                      <a:pt x="0" y="19451"/>
                      <a:pt x="8241" y="14880"/>
                      <a:pt x="11008" y="10599"/>
                    </a:cubicBezTo>
                    <a:cubicBezTo>
                      <a:pt x="14165" y="5714"/>
                      <a:pt x="6111" y="337"/>
                      <a:pt x="12528" y="10"/>
                    </a:cubicBezTo>
                    <a:cubicBezTo>
                      <a:pt x="18944" y="-318"/>
                      <a:pt x="21600" y="7423"/>
                      <a:pt x="19298" y="11534"/>
                    </a:cubicBezTo>
                    <a:cubicBezTo>
                      <a:pt x="16997" y="15646"/>
                      <a:pt x="5937" y="21282"/>
                      <a:pt x="5937" y="21282"/>
                    </a:cubicBezTo>
                    <a:lnTo>
                      <a:pt x="0" y="19451"/>
                    </a:lnTo>
                    <a:close/>
                    <a:moveTo>
                      <a:pt x="0" y="19451"/>
                    </a:moveTo>
                  </a:path>
                </a:pathLst>
              </a:custGeom>
              <a:solidFill>
                <a:srgbClr val="BED3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" name="AutoShape 42"/>
              <p:cNvSpPr>
                <a:spLocks/>
              </p:cNvSpPr>
              <p:nvPr/>
            </p:nvSpPr>
            <p:spPr bwMode="auto">
              <a:xfrm>
                <a:off x="0" y="736"/>
                <a:ext cx="133" cy="108"/>
              </a:xfrm>
              <a:custGeom>
                <a:avLst/>
                <a:gdLst/>
                <a:ahLst/>
                <a:cxnLst/>
                <a:rect l="0" t="0" r="r" b="b"/>
                <a:pathLst>
                  <a:path w="20290" h="20196">
                    <a:moveTo>
                      <a:pt x="20290" y="5759"/>
                    </a:moveTo>
                    <a:cubicBezTo>
                      <a:pt x="20290" y="5759"/>
                      <a:pt x="17620" y="15385"/>
                      <a:pt x="11034" y="19557"/>
                    </a:cubicBezTo>
                    <a:cubicBezTo>
                      <a:pt x="9302" y="21107"/>
                      <a:pt x="8907" y="19525"/>
                      <a:pt x="9984" y="18112"/>
                    </a:cubicBezTo>
                    <a:cubicBezTo>
                      <a:pt x="11061" y="16702"/>
                      <a:pt x="12289" y="14803"/>
                      <a:pt x="12373" y="14620"/>
                    </a:cubicBezTo>
                    <a:cubicBezTo>
                      <a:pt x="12458" y="14446"/>
                      <a:pt x="9269" y="17531"/>
                      <a:pt x="8099" y="18807"/>
                    </a:cubicBezTo>
                    <a:cubicBezTo>
                      <a:pt x="6927" y="20083"/>
                      <a:pt x="5550" y="18807"/>
                      <a:pt x="6830" y="17196"/>
                    </a:cubicBezTo>
                    <a:cubicBezTo>
                      <a:pt x="8114" y="15580"/>
                      <a:pt x="10615" y="12721"/>
                      <a:pt x="10615" y="12721"/>
                    </a:cubicBezTo>
                    <a:cubicBezTo>
                      <a:pt x="10615" y="12721"/>
                      <a:pt x="6101" y="17275"/>
                      <a:pt x="4887" y="18144"/>
                    </a:cubicBezTo>
                    <a:cubicBezTo>
                      <a:pt x="3679" y="19018"/>
                      <a:pt x="2454" y="17636"/>
                      <a:pt x="3822" y="16128"/>
                    </a:cubicBezTo>
                    <a:cubicBezTo>
                      <a:pt x="5193" y="14619"/>
                      <a:pt x="8812" y="10800"/>
                      <a:pt x="8812" y="10800"/>
                    </a:cubicBezTo>
                    <a:cubicBezTo>
                      <a:pt x="8812" y="10800"/>
                      <a:pt x="5163" y="14648"/>
                      <a:pt x="3507" y="15486"/>
                    </a:cubicBezTo>
                    <a:cubicBezTo>
                      <a:pt x="1852" y="16314"/>
                      <a:pt x="1060" y="14700"/>
                      <a:pt x="2340" y="13276"/>
                    </a:cubicBezTo>
                    <a:cubicBezTo>
                      <a:pt x="3618" y="11857"/>
                      <a:pt x="6339" y="9607"/>
                      <a:pt x="6339" y="9607"/>
                    </a:cubicBezTo>
                    <a:cubicBezTo>
                      <a:pt x="6339" y="9607"/>
                      <a:pt x="4298" y="9459"/>
                      <a:pt x="2560" y="10751"/>
                    </a:cubicBezTo>
                    <a:cubicBezTo>
                      <a:pt x="582" y="12225"/>
                      <a:pt x="-1310" y="10659"/>
                      <a:pt x="1211" y="7905"/>
                    </a:cubicBezTo>
                    <a:cubicBezTo>
                      <a:pt x="2750" y="6221"/>
                      <a:pt x="8350" y="-493"/>
                      <a:pt x="13287" y="29"/>
                    </a:cubicBezTo>
                    <a:cubicBezTo>
                      <a:pt x="18087" y="3557"/>
                      <a:pt x="20290" y="5759"/>
                      <a:pt x="20290" y="5759"/>
                    </a:cubicBezTo>
                    <a:close/>
                    <a:moveTo>
                      <a:pt x="20290" y="5759"/>
                    </a:moveTo>
                  </a:path>
                </a:pathLst>
              </a:custGeom>
              <a:solidFill>
                <a:srgbClr val="FED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824" y="887"/>
              <a:ext cx="753" cy="980"/>
              <a:chOff x="0" y="0"/>
              <a:chExt cx="753" cy="979"/>
            </a:xfrm>
          </p:grpSpPr>
          <p:sp>
            <p:nvSpPr>
              <p:cNvPr id="88" name="AutoShape 44"/>
              <p:cNvSpPr>
                <a:spLocks/>
              </p:cNvSpPr>
              <p:nvPr/>
            </p:nvSpPr>
            <p:spPr bwMode="auto">
              <a:xfrm>
                <a:off x="0" y="55"/>
                <a:ext cx="753" cy="922"/>
              </a:xfrm>
              <a:custGeom>
                <a:avLst/>
                <a:gdLst/>
                <a:ahLst/>
                <a:cxnLst/>
                <a:rect l="0" t="0" r="r" b="b"/>
                <a:pathLst>
                  <a:path w="20087" h="21600">
                    <a:moveTo>
                      <a:pt x="296" y="518"/>
                    </a:moveTo>
                    <a:lnTo>
                      <a:pt x="4004" y="2076"/>
                    </a:lnTo>
                    <a:lnTo>
                      <a:pt x="4411" y="2678"/>
                    </a:lnTo>
                    <a:lnTo>
                      <a:pt x="5033" y="6419"/>
                    </a:lnTo>
                    <a:lnTo>
                      <a:pt x="4895" y="2799"/>
                    </a:lnTo>
                    <a:lnTo>
                      <a:pt x="6555" y="1415"/>
                    </a:lnTo>
                    <a:lnTo>
                      <a:pt x="6488" y="1339"/>
                    </a:lnTo>
                    <a:lnTo>
                      <a:pt x="10994" y="0"/>
                    </a:lnTo>
                    <a:cubicBezTo>
                      <a:pt x="10994" y="0"/>
                      <a:pt x="16250" y="730"/>
                      <a:pt x="18463" y="5963"/>
                    </a:cubicBezTo>
                    <a:cubicBezTo>
                      <a:pt x="20676" y="11196"/>
                      <a:pt x="19985" y="21600"/>
                      <a:pt x="19985" y="21600"/>
                    </a:cubicBezTo>
                    <a:lnTo>
                      <a:pt x="6499" y="21600"/>
                    </a:lnTo>
                    <a:cubicBezTo>
                      <a:pt x="6499" y="21600"/>
                      <a:pt x="4010" y="11561"/>
                      <a:pt x="1589" y="9249"/>
                    </a:cubicBezTo>
                    <a:cubicBezTo>
                      <a:pt x="-924" y="5425"/>
                      <a:pt x="296" y="518"/>
                      <a:pt x="296" y="518"/>
                    </a:cubicBezTo>
                    <a:close/>
                    <a:moveTo>
                      <a:pt x="296" y="51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" name="AutoShape 45"/>
              <p:cNvSpPr>
                <a:spLocks/>
              </p:cNvSpPr>
              <p:nvPr/>
            </p:nvSpPr>
            <p:spPr bwMode="auto">
              <a:xfrm>
                <a:off x="96" y="456"/>
                <a:ext cx="535" cy="5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5929" y="21600"/>
                    </a:moveTo>
                    <a:cubicBezTo>
                      <a:pt x="5929" y="21600"/>
                      <a:pt x="3122" y="8438"/>
                      <a:pt x="0" y="2215"/>
                    </a:cubicBezTo>
                    <a:cubicBezTo>
                      <a:pt x="0" y="2215"/>
                      <a:pt x="0" y="2215"/>
                      <a:pt x="1" y="2215"/>
                    </a:cubicBezTo>
                    <a:cubicBezTo>
                      <a:pt x="7269" y="7836"/>
                      <a:pt x="15680" y="0"/>
                      <a:pt x="15680" y="0"/>
                    </a:cubicBezTo>
                    <a:cubicBezTo>
                      <a:pt x="15680" y="0"/>
                      <a:pt x="16049" y="2584"/>
                      <a:pt x="16048" y="6657"/>
                    </a:cubicBezTo>
                    <a:cubicBezTo>
                      <a:pt x="16048" y="16535"/>
                      <a:pt x="21600" y="21600"/>
                      <a:pt x="21600" y="21600"/>
                    </a:cubicBezTo>
                    <a:lnTo>
                      <a:pt x="5929" y="21600"/>
                    </a:lnTo>
                    <a:close/>
                    <a:moveTo>
                      <a:pt x="5929" y="21600"/>
                    </a:move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" name="AutoShape 46"/>
              <p:cNvSpPr>
                <a:spLocks/>
              </p:cNvSpPr>
              <p:nvPr/>
            </p:nvSpPr>
            <p:spPr bwMode="auto">
              <a:xfrm>
                <a:off x="184" y="0"/>
                <a:ext cx="234" cy="26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7399" y="21600"/>
                    </a:moveTo>
                    <a:lnTo>
                      <a:pt x="0" y="14739"/>
                    </a:lnTo>
                    <a:cubicBezTo>
                      <a:pt x="0" y="14739"/>
                      <a:pt x="11973" y="5253"/>
                      <a:pt x="12092" y="0"/>
                    </a:cubicBezTo>
                    <a:cubicBezTo>
                      <a:pt x="16746" y="1391"/>
                      <a:pt x="21600" y="4767"/>
                      <a:pt x="21600" y="4767"/>
                    </a:cubicBezTo>
                    <a:lnTo>
                      <a:pt x="7399" y="21600"/>
                    </a:lnTo>
                    <a:close/>
                    <a:moveTo>
                      <a:pt x="7399" y="21600"/>
                    </a:moveTo>
                  </a:path>
                </a:pathLst>
              </a:custGeom>
              <a:solidFill>
                <a:srgbClr val="4BC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1" name="AutoShape 47"/>
              <p:cNvSpPr>
                <a:spLocks/>
              </p:cNvSpPr>
              <p:nvPr/>
            </p:nvSpPr>
            <p:spPr bwMode="auto">
              <a:xfrm>
                <a:off x="16" y="24"/>
                <a:ext cx="154" cy="2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4071"/>
                    </a:moveTo>
                    <a:cubicBezTo>
                      <a:pt x="21600" y="14071"/>
                      <a:pt x="15392" y="20972"/>
                      <a:pt x="15132" y="21600"/>
                    </a:cubicBezTo>
                    <a:cubicBezTo>
                      <a:pt x="15132" y="21600"/>
                      <a:pt x="2949" y="10800"/>
                      <a:pt x="0" y="5309"/>
                    </a:cubicBezTo>
                    <a:cubicBezTo>
                      <a:pt x="2541" y="1727"/>
                      <a:pt x="9257" y="0"/>
                      <a:pt x="9257" y="0"/>
                    </a:cubicBezTo>
                    <a:lnTo>
                      <a:pt x="21600" y="14071"/>
                    </a:lnTo>
                    <a:close/>
                    <a:moveTo>
                      <a:pt x="21600" y="14071"/>
                    </a:moveTo>
                  </a:path>
                </a:pathLst>
              </a:custGeom>
              <a:solidFill>
                <a:srgbClr val="4BC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6" name="AutoShape 49"/>
            <p:cNvSpPr>
              <a:spLocks/>
            </p:cNvSpPr>
            <p:nvPr/>
          </p:nvSpPr>
          <p:spPr bwMode="auto">
            <a:xfrm>
              <a:off x="432" y="1864"/>
              <a:ext cx="1140" cy="1042"/>
            </a:xfrm>
            <a:custGeom>
              <a:avLst/>
              <a:gdLst/>
              <a:ahLst/>
              <a:cxnLst/>
              <a:rect l="0" t="0" r="r" b="b"/>
              <a:pathLst>
                <a:path w="21430" h="21600">
                  <a:moveTo>
                    <a:pt x="11927" y="0"/>
                  </a:moveTo>
                  <a:cubicBezTo>
                    <a:pt x="11927" y="0"/>
                    <a:pt x="12106" y="1364"/>
                    <a:pt x="10502" y="1480"/>
                  </a:cubicBezTo>
                  <a:cubicBezTo>
                    <a:pt x="9502" y="1553"/>
                    <a:pt x="4624" y="2074"/>
                    <a:pt x="2250" y="4435"/>
                  </a:cubicBezTo>
                  <a:cubicBezTo>
                    <a:pt x="-123" y="6798"/>
                    <a:pt x="-170" y="14348"/>
                    <a:pt x="127" y="21600"/>
                  </a:cubicBezTo>
                  <a:cubicBezTo>
                    <a:pt x="1942" y="21600"/>
                    <a:pt x="2604" y="21600"/>
                    <a:pt x="2604" y="21600"/>
                  </a:cubicBezTo>
                  <a:cubicBezTo>
                    <a:pt x="2604" y="21600"/>
                    <a:pt x="2257" y="7755"/>
                    <a:pt x="4747" y="6762"/>
                  </a:cubicBezTo>
                  <a:cubicBezTo>
                    <a:pt x="7237" y="5769"/>
                    <a:pt x="15091" y="5147"/>
                    <a:pt x="15661" y="5077"/>
                  </a:cubicBezTo>
                  <a:cubicBezTo>
                    <a:pt x="16232" y="5007"/>
                    <a:pt x="21357" y="2716"/>
                    <a:pt x="21430" y="0"/>
                  </a:cubicBezTo>
                  <a:cubicBezTo>
                    <a:pt x="17373" y="0"/>
                    <a:pt x="11927" y="0"/>
                    <a:pt x="11927" y="0"/>
                  </a:cubicBezTo>
                  <a:close/>
                  <a:moveTo>
                    <a:pt x="11927" y="0"/>
                  </a:moveTo>
                </a:path>
              </a:pathLst>
            </a:custGeom>
            <a:solidFill>
              <a:srgbClr val="3F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AutoShape 50"/>
            <p:cNvSpPr>
              <a:spLocks/>
            </p:cNvSpPr>
            <p:nvPr/>
          </p:nvSpPr>
          <p:spPr bwMode="auto">
            <a:xfrm>
              <a:off x="608" y="1864"/>
              <a:ext cx="977" cy="1042"/>
            </a:xfrm>
            <a:custGeom>
              <a:avLst/>
              <a:gdLst/>
              <a:ahLst/>
              <a:cxnLst/>
              <a:rect l="0" t="0" r="r" b="b"/>
              <a:pathLst>
                <a:path w="19875" h="21600">
                  <a:moveTo>
                    <a:pt x="19727" y="0"/>
                  </a:moveTo>
                  <a:cubicBezTo>
                    <a:pt x="19727" y="0"/>
                    <a:pt x="20773" y="4836"/>
                    <a:pt x="17304" y="6936"/>
                  </a:cubicBezTo>
                  <a:cubicBezTo>
                    <a:pt x="12940" y="9576"/>
                    <a:pt x="4794" y="8390"/>
                    <a:pt x="3619" y="10424"/>
                  </a:cubicBezTo>
                  <a:cubicBezTo>
                    <a:pt x="2780" y="11876"/>
                    <a:pt x="3781" y="21600"/>
                    <a:pt x="3781" y="21600"/>
                  </a:cubicBezTo>
                  <a:lnTo>
                    <a:pt x="552" y="21600"/>
                  </a:lnTo>
                  <a:cubicBezTo>
                    <a:pt x="552" y="21600"/>
                    <a:pt x="-827" y="9661"/>
                    <a:pt x="773" y="7344"/>
                  </a:cubicBezTo>
                  <a:cubicBezTo>
                    <a:pt x="2374" y="5026"/>
                    <a:pt x="8888" y="3897"/>
                    <a:pt x="10800" y="3791"/>
                  </a:cubicBezTo>
                  <a:cubicBezTo>
                    <a:pt x="12713" y="3686"/>
                    <a:pt x="13709" y="0"/>
                    <a:pt x="13709" y="0"/>
                  </a:cubicBezTo>
                  <a:lnTo>
                    <a:pt x="19727" y="0"/>
                  </a:lnTo>
                  <a:close/>
                  <a:moveTo>
                    <a:pt x="19727" y="0"/>
                  </a:moveTo>
                </a:path>
              </a:pathLst>
            </a:custGeom>
            <a:solidFill>
              <a:srgbClr val="3F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AutoShape 51"/>
            <p:cNvSpPr>
              <a:spLocks/>
            </p:cNvSpPr>
            <p:nvPr/>
          </p:nvSpPr>
          <p:spPr bwMode="auto">
            <a:xfrm>
              <a:off x="640" y="1864"/>
              <a:ext cx="859" cy="3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1" y="21035"/>
                  </a:moveTo>
                  <a:cubicBezTo>
                    <a:pt x="2119" y="14397"/>
                    <a:pt x="10169" y="11162"/>
                    <a:pt x="12533" y="10859"/>
                  </a:cubicBezTo>
                  <a:cubicBezTo>
                    <a:pt x="14897" y="10558"/>
                    <a:pt x="16128" y="0"/>
                    <a:pt x="16128" y="0"/>
                  </a:cubicBezTo>
                  <a:lnTo>
                    <a:pt x="21600" y="0"/>
                  </a:lnTo>
                  <a:cubicBezTo>
                    <a:pt x="21531" y="2117"/>
                    <a:pt x="19737" y="14029"/>
                    <a:pt x="15177" y="16141"/>
                  </a:cubicBezTo>
                  <a:cubicBezTo>
                    <a:pt x="10188" y="18455"/>
                    <a:pt x="3348" y="14062"/>
                    <a:pt x="0" y="21600"/>
                  </a:cubicBezTo>
                  <a:cubicBezTo>
                    <a:pt x="45" y="21400"/>
                    <a:pt x="91" y="21202"/>
                    <a:pt x="141" y="21035"/>
                  </a:cubicBezTo>
                  <a:close/>
                  <a:moveTo>
                    <a:pt x="141" y="21035"/>
                  </a:moveTo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9" name="Group 103"/>
            <p:cNvGrpSpPr>
              <a:grpSpLocks/>
            </p:cNvGrpSpPr>
            <p:nvPr/>
          </p:nvGrpSpPr>
          <p:grpSpPr bwMode="auto">
            <a:xfrm>
              <a:off x="0" y="1568"/>
              <a:ext cx="1510" cy="637"/>
              <a:chOff x="0" y="0"/>
              <a:chExt cx="1510" cy="637"/>
            </a:xfrm>
          </p:grpSpPr>
          <p:sp>
            <p:nvSpPr>
              <p:cNvPr id="37" name="AutoShape 52"/>
              <p:cNvSpPr>
                <a:spLocks/>
              </p:cNvSpPr>
              <p:nvPr/>
            </p:nvSpPr>
            <p:spPr bwMode="auto">
              <a:xfrm>
                <a:off x="999" y="352"/>
                <a:ext cx="508" cy="28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20673" y="3693"/>
                      <a:pt x="21097" y="3312"/>
                    </a:cubicBezTo>
                    <a:cubicBezTo>
                      <a:pt x="21522" y="2935"/>
                      <a:pt x="21600" y="2387"/>
                      <a:pt x="21600" y="1754"/>
                    </a:cubicBezTo>
                    <a:cubicBezTo>
                      <a:pt x="21600" y="1122"/>
                      <a:pt x="21600" y="0"/>
                      <a:pt x="21600" y="0"/>
                    </a:cubicBezTo>
                    <a:lnTo>
                      <a:pt x="0" y="1661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68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" name="AutoShape 53"/>
              <p:cNvSpPr>
                <a:spLocks/>
              </p:cNvSpPr>
              <p:nvPr/>
            </p:nvSpPr>
            <p:spPr bwMode="auto">
              <a:xfrm>
                <a:off x="312" y="344"/>
                <a:ext cx="1198" cy="273"/>
              </a:xfrm>
              <a:custGeom>
                <a:avLst/>
                <a:gdLst/>
                <a:ahLst/>
                <a:cxnLst/>
                <a:rect l="0" t="0" r="r" b="b"/>
                <a:pathLst>
                  <a:path w="21372" h="21600">
                    <a:moveTo>
                      <a:pt x="271" y="19881"/>
                    </a:moveTo>
                    <a:cubicBezTo>
                      <a:pt x="-114" y="20824"/>
                      <a:pt x="-85" y="21600"/>
                      <a:pt x="334" y="21600"/>
                    </a:cubicBezTo>
                    <a:lnTo>
                      <a:pt x="12058" y="21600"/>
                    </a:lnTo>
                    <a:cubicBezTo>
                      <a:pt x="12478" y="21600"/>
                      <a:pt x="12763" y="20043"/>
                      <a:pt x="12763" y="20043"/>
                    </a:cubicBezTo>
                    <a:lnTo>
                      <a:pt x="21102" y="1719"/>
                    </a:lnTo>
                    <a:cubicBezTo>
                      <a:pt x="21486" y="775"/>
                      <a:pt x="21457" y="0"/>
                      <a:pt x="21037" y="0"/>
                    </a:cubicBezTo>
                    <a:lnTo>
                      <a:pt x="9121" y="0"/>
                    </a:lnTo>
                    <a:cubicBezTo>
                      <a:pt x="8702" y="0"/>
                      <a:pt x="8044" y="775"/>
                      <a:pt x="7659" y="1719"/>
                    </a:cubicBezTo>
                    <a:lnTo>
                      <a:pt x="271" y="19881"/>
                    </a:lnTo>
                    <a:close/>
                    <a:moveTo>
                      <a:pt x="271" y="19881"/>
                    </a:moveTo>
                  </a:path>
                </a:pathLst>
              </a:custGeom>
              <a:solidFill>
                <a:srgbClr val="A5A6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816" y="360"/>
                <a:ext cx="454" cy="218"/>
                <a:chOff x="0" y="0"/>
                <a:chExt cx="454" cy="218"/>
              </a:xfrm>
            </p:grpSpPr>
            <p:sp>
              <p:nvSpPr>
                <p:cNvPr id="45" name="AutoShape 54"/>
                <p:cNvSpPr>
                  <a:spLocks/>
                </p:cNvSpPr>
                <p:nvPr/>
              </p:nvSpPr>
              <p:spPr bwMode="auto">
                <a:xfrm>
                  <a:off x="104" y="200"/>
                  <a:ext cx="59" cy="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14" h="21562">
                      <a:moveTo>
                        <a:pt x="368" y="21562"/>
                      </a:moveTo>
                      <a:lnTo>
                        <a:pt x="7036" y="21370"/>
                      </a:lnTo>
                      <a:cubicBezTo>
                        <a:pt x="7792" y="21370"/>
                        <a:pt x="9489" y="19596"/>
                        <a:pt x="10798" y="17525"/>
                      </a:cubicBezTo>
                      <a:lnTo>
                        <a:pt x="19415" y="3797"/>
                      </a:lnTo>
                      <a:cubicBezTo>
                        <a:pt x="20746" y="1716"/>
                        <a:pt x="21210" y="0"/>
                        <a:pt x="20446" y="0"/>
                      </a:cubicBezTo>
                      <a:lnTo>
                        <a:pt x="13776" y="182"/>
                      </a:lnTo>
                      <a:cubicBezTo>
                        <a:pt x="13020" y="259"/>
                        <a:pt x="11312" y="2023"/>
                        <a:pt x="9995" y="4084"/>
                      </a:cubicBezTo>
                      <a:lnTo>
                        <a:pt x="1377" y="17794"/>
                      </a:lnTo>
                      <a:cubicBezTo>
                        <a:pt x="60" y="19903"/>
                        <a:pt x="-390" y="21600"/>
                        <a:pt x="368" y="21562"/>
                      </a:cubicBezTo>
                      <a:close/>
                      <a:moveTo>
                        <a:pt x="368" y="2156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6" name="AutoShape 55"/>
                <p:cNvSpPr>
                  <a:spLocks/>
                </p:cNvSpPr>
                <p:nvPr/>
              </p:nvSpPr>
              <p:spPr bwMode="auto">
                <a:xfrm>
                  <a:off x="152" y="16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92" h="21585">
                      <a:moveTo>
                        <a:pt x="374" y="21585"/>
                      </a:moveTo>
                      <a:lnTo>
                        <a:pt x="5521" y="21474"/>
                      </a:lnTo>
                      <a:cubicBezTo>
                        <a:pt x="6314" y="21430"/>
                        <a:pt x="8066" y="19808"/>
                        <a:pt x="9437" y="17847"/>
                      </a:cubicBezTo>
                      <a:lnTo>
                        <a:pt x="19356" y="3538"/>
                      </a:lnTo>
                      <a:cubicBezTo>
                        <a:pt x="20729" y="1563"/>
                        <a:pt x="21198" y="-15"/>
                        <a:pt x="20410" y="0"/>
                      </a:cubicBezTo>
                      <a:lnTo>
                        <a:pt x="15265" y="118"/>
                      </a:lnTo>
                      <a:cubicBezTo>
                        <a:pt x="14482" y="177"/>
                        <a:pt x="12711" y="1791"/>
                        <a:pt x="11352" y="3774"/>
                      </a:cubicBezTo>
                      <a:lnTo>
                        <a:pt x="1436" y="18061"/>
                      </a:lnTo>
                      <a:cubicBezTo>
                        <a:pt x="65" y="20044"/>
                        <a:pt x="-402" y="21585"/>
                        <a:pt x="374" y="21585"/>
                      </a:cubicBezTo>
                      <a:close/>
                      <a:moveTo>
                        <a:pt x="374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7" name="AutoShape 56"/>
                <p:cNvSpPr>
                  <a:spLocks/>
                </p:cNvSpPr>
                <p:nvPr/>
              </p:nvSpPr>
              <p:spPr bwMode="auto">
                <a:xfrm>
                  <a:off x="208" y="144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3" h="21564">
                      <a:moveTo>
                        <a:pt x="381" y="21564"/>
                      </a:moveTo>
                      <a:lnTo>
                        <a:pt x="5509" y="21417"/>
                      </a:lnTo>
                      <a:cubicBezTo>
                        <a:pt x="6309" y="21402"/>
                        <a:pt x="8072" y="19762"/>
                        <a:pt x="9440" y="17797"/>
                      </a:cubicBezTo>
                      <a:lnTo>
                        <a:pt x="19352" y="3510"/>
                      </a:lnTo>
                      <a:cubicBezTo>
                        <a:pt x="20720" y="1568"/>
                        <a:pt x="21189" y="-36"/>
                        <a:pt x="20399" y="1"/>
                      </a:cubicBezTo>
                      <a:lnTo>
                        <a:pt x="15264" y="133"/>
                      </a:lnTo>
                      <a:cubicBezTo>
                        <a:pt x="14474" y="163"/>
                        <a:pt x="12713" y="1789"/>
                        <a:pt x="11345" y="3723"/>
                      </a:cubicBezTo>
                      <a:lnTo>
                        <a:pt x="1430" y="18011"/>
                      </a:lnTo>
                      <a:cubicBezTo>
                        <a:pt x="75" y="19982"/>
                        <a:pt x="-411" y="21564"/>
                        <a:pt x="381" y="21564"/>
                      </a:cubicBezTo>
                      <a:close/>
                      <a:moveTo>
                        <a:pt x="381" y="2156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8" name="AutoShape 57"/>
                <p:cNvSpPr>
                  <a:spLocks/>
                </p:cNvSpPr>
                <p:nvPr/>
              </p:nvSpPr>
              <p:spPr bwMode="auto">
                <a:xfrm>
                  <a:off x="272" y="112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6" h="21600">
                      <a:moveTo>
                        <a:pt x="383" y="21600"/>
                      </a:moveTo>
                      <a:lnTo>
                        <a:pt x="5516" y="21445"/>
                      </a:lnTo>
                      <a:cubicBezTo>
                        <a:pt x="6308" y="21445"/>
                        <a:pt x="8072" y="19818"/>
                        <a:pt x="9442" y="17838"/>
                      </a:cubicBezTo>
                      <a:lnTo>
                        <a:pt x="19347" y="3541"/>
                      </a:lnTo>
                      <a:cubicBezTo>
                        <a:pt x="20719" y="1598"/>
                        <a:pt x="21193" y="0"/>
                        <a:pt x="20403" y="0"/>
                      </a:cubicBezTo>
                      <a:lnTo>
                        <a:pt x="15263" y="169"/>
                      </a:lnTo>
                      <a:cubicBezTo>
                        <a:pt x="14476" y="169"/>
                        <a:pt x="12712" y="1826"/>
                        <a:pt x="11347" y="3755"/>
                      </a:cubicBezTo>
                      <a:lnTo>
                        <a:pt x="1430" y="18044"/>
                      </a:lnTo>
                      <a:cubicBezTo>
                        <a:pt x="65" y="20032"/>
                        <a:pt x="-407" y="21600"/>
                        <a:pt x="383" y="21600"/>
                      </a:cubicBezTo>
                      <a:close/>
                      <a:moveTo>
                        <a:pt x="383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9" name="AutoShape 58"/>
                <p:cNvSpPr>
                  <a:spLocks/>
                </p:cNvSpPr>
                <p:nvPr/>
              </p:nvSpPr>
              <p:spPr bwMode="auto">
                <a:xfrm>
                  <a:off x="328" y="8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9" h="21585">
                      <a:moveTo>
                        <a:pt x="376" y="21585"/>
                      </a:moveTo>
                      <a:lnTo>
                        <a:pt x="5526" y="21452"/>
                      </a:lnTo>
                      <a:cubicBezTo>
                        <a:pt x="6307" y="21408"/>
                        <a:pt x="8064" y="19795"/>
                        <a:pt x="9437" y="17798"/>
                      </a:cubicBezTo>
                      <a:lnTo>
                        <a:pt x="19346" y="3514"/>
                      </a:lnTo>
                      <a:cubicBezTo>
                        <a:pt x="20722" y="1562"/>
                        <a:pt x="21198" y="-15"/>
                        <a:pt x="20405" y="0"/>
                      </a:cubicBezTo>
                      <a:lnTo>
                        <a:pt x="15268" y="132"/>
                      </a:lnTo>
                      <a:cubicBezTo>
                        <a:pt x="14478" y="132"/>
                        <a:pt x="12716" y="1775"/>
                        <a:pt x="11352" y="3713"/>
                      </a:cubicBezTo>
                      <a:lnTo>
                        <a:pt x="1436" y="18027"/>
                      </a:lnTo>
                      <a:cubicBezTo>
                        <a:pt x="63" y="20001"/>
                        <a:pt x="-402" y="21585"/>
                        <a:pt x="376" y="21585"/>
                      </a:cubicBezTo>
                      <a:close/>
                      <a:moveTo>
                        <a:pt x="376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0" name="AutoShape 59"/>
                <p:cNvSpPr>
                  <a:spLocks/>
                </p:cNvSpPr>
                <p:nvPr/>
              </p:nvSpPr>
              <p:spPr bwMode="auto">
                <a:xfrm>
                  <a:off x="384" y="64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4" h="21549">
                      <a:moveTo>
                        <a:pt x="381" y="21549"/>
                      </a:moveTo>
                      <a:lnTo>
                        <a:pt x="5519" y="21409"/>
                      </a:lnTo>
                      <a:cubicBezTo>
                        <a:pt x="6304" y="21365"/>
                        <a:pt x="8070" y="19741"/>
                        <a:pt x="9444" y="17778"/>
                      </a:cubicBezTo>
                      <a:lnTo>
                        <a:pt x="19342" y="3520"/>
                      </a:lnTo>
                      <a:cubicBezTo>
                        <a:pt x="20710" y="1558"/>
                        <a:pt x="21191" y="-22"/>
                        <a:pt x="20408" y="0"/>
                      </a:cubicBezTo>
                      <a:lnTo>
                        <a:pt x="15263" y="147"/>
                      </a:lnTo>
                      <a:cubicBezTo>
                        <a:pt x="14471" y="147"/>
                        <a:pt x="12710" y="1786"/>
                        <a:pt x="11342" y="3734"/>
                      </a:cubicBezTo>
                      <a:lnTo>
                        <a:pt x="1440" y="17999"/>
                      </a:lnTo>
                      <a:cubicBezTo>
                        <a:pt x="70" y="19946"/>
                        <a:pt x="-409" y="21578"/>
                        <a:pt x="381" y="21549"/>
                      </a:cubicBezTo>
                      <a:close/>
                      <a:moveTo>
                        <a:pt x="381" y="21549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1" name="AutoShape 60"/>
                <p:cNvSpPr>
                  <a:spLocks/>
                </p:cNvSpPr>
                <p:nvPr/>
              </p:nvSpPr>
              <p:spPr bwMode="auto">
                <a:xfrm>
                  <a:off x="63" y="200"/>
                  <a:ext cx="60" cy="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17" h="21535">
                      <a:moveTo>
                        <a:pt x="358" y="21535"/>
                      </a:moveTo>
                      <a:lnTo>
                        <a:pt x="7042" y="21276"/>
                      </a:lnTo>
                      <a:cubicBezTo>
                        <a:pt x="7806" y="21276"/>
                        <a:pt x="9495" y="19533"/>
                        <a:pt x="10803" y="17493"/>
                      </a:cubicBezTo>
                      <a:lnTo>
                        <a:pt x="19433" y="3757"/>
                      </a:lnTo>
                      <a:cubicBezTo>
                        <a:pt x="20750" y="1621"/>
                        <a:pt x="21214" y="-65"/>
                        <a:pt x="20445" y="2"/>
                      </a:cubicBezTo>
                      <a:lnTo>
                        <a:pt x="13781" y="194"/>
                      </a:lnTo>
                      <a:cubicBezTo>
                        <a:pt x="13025" y="213"/>
                        <a:pt x="11328" y="1918"/>
                        <a:pt x="10011" y="4006"/>
                      </a:cubicBezTo>
                      <a:lnTo>
                        <a:pt x="1395" y="17732"/>
                      </a:lnTo>
                      <a:cubicBezTo>
                        <a:pt x="64" y="19830"/>
                        <a:pt x="-386" y="21535"/>
                        <a:pt x="358" y="21535"/>
                      </a:cubicBezTo>
                      <a:close/>
                      <a:moveTo>
                        <a:pt x="358" y="2153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2" name="AutoShape 61"/>
                <p:cNvSpPr>
                  <a:spLocks/>
                </p:cNvSpPr>
                <p:nvPr/>
              </p:nvSpPr>
              <p:spPr bwMode="auto">
                <a:xfrm>
                  <a:off x="87" y="168"/>
                  <a:ext cx="102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991" h="21586">
                      <a:moveTo>
                        <a:pt x="283" y="21586"/>
                      </a:moveTo>
                      <a:lnTo>
                        <a:pt x="10244" y="21200"/>
                      </a:lnTo>
                      <a:cubicBezTo>
                        <a:pt x="10836" y="21171"/>
                        <a:pt x="12165" y="19438"/>
                        <a:pt x="13192" y="17355"/>
                      </a:cubicBezTo>
                      <a:lnTo>
                        <a:pt x="19914" y="3744"/>
                      </a:lnTo>
                      <a:cubicBezTo>
                        <a:pt x="20938" y="1683"/>
                        <a:pt x="21296" y="-14"/>
                        <a:pt x="20708" y="1"/>
                      </a:cubicBezTo>
                      <a:lnTo>
                        <a:pt x="10741" y="379"/>
                      </a:lnTo>
                      <a:cubicBezTo>
                        <a:pt x="10151" y="379"/>
                        <a:pt x="8831" y="2113"/>
                        <a:pt x="7795" y="4217"/>
                      </a:cubicBezTo>
                      <a:lnTo>
                        <a:pt x="1081" y="17814"/>
                      </a:lnTo>
                      <a:cubicBezTo>
                        <a:pt x="54" y="19896"/>
                        <a:pt x="-304" y="21586"/>
                        <a:pt x="283" y="21586"/>
                      </a:cubicBezTo>
                      <a:close/>
                      <a:moveTo>
                        <a:pt x="283" y="21586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3" name="AutoShape 62"/>
                <p:cNvSpPr>
                  <a:spLocks/>
                </p:cNvSpPr>
                <p:nvPr/>
              </p:nvSpPr>
              <p:spPr bwMode="auto">
                <a:xfrm>
                  <a:off x="168" y="144"/>
                  <a:ext cx="79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26" h="21557">
                      <a:moveTo>
                        <a:pt x="361" y="21557"/>
                      </a:moveTo>
                      <a:lnTo>
                        <a:pt x="7205" y="21344"/>
                      </a:lnTo>
                      <a:cubicBezTo>
                        <a:pt x="7951" y="21330"/>
                        <a:pt x="9634" y="19570"/>
                        <a:pt x="10927" y="17510"/>
                      </a:cubicBezTo>
                      <a:lnTo>
                        <a:pt x="19462" y="3762"/>
                      </a:lnTo>
                      <a:cubicBezTo>
                        <a:pt x="20755" y="1695"/>
                        <a:pt x="21215" y="-43"/>
                        <a:pt x="20465" y="1"/>
                      </a:cubicBezTo>
                      <a:lnTo>
                        <a:pt x="13634" y="192"/>
                      </a:lnTo>
                      <a:cubicBezTo>
                        <a:pt x="12888" y="221"/>
                        <a:pt x="11198" y="1966"/>
                        <a:pt x="9899" y="4070"/>
                      </a:cubicBezTo>
                      <a:lnTo>
                        <a:pt x="1370" y="17774"/>
                      </a:lnTo>
                      <a:cubicBezTo>
                        <a:pt x="61" y="19863"/>
                        <a:pt x="-385" y="21557"/>
                        <a:pt x="361" y="21557"/>
                      </a:cubicBezTo>
                      <a:close/>
                      <a:moveTo>
                        <a:pt x="361" y="21557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4" name="AutoShape 63"/>
                <p:cNvSpPr>
                  <a:spLocks/>
                </p:cNvSpPr>
                <p:nvPr/>
              </p:nvSpPr>
              <p:spPr bwMode="auto">
                <a:xfrm>
                  <a:off x="200" y="112"/>
                  <a:ext cx="105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010" h="21543">
                      <a:moveTo>
                        <a:pt x="273" y="21542"/>
                      </a:moveTo>
                      <a:lnTo>
                        <a:pt x="10649" y="21121"/>
                      </a:lnTo>
                      <a:cubicBezTo>
                        <a:pt x="11221" y="21092"/>
                        <a:pt x="12498" y="19379"/>
                        <a:pt x="13487" y="17296"/>
                      </a:cubicBezTo>
                      <a:lnTo>
                        <a:pt x="19970" y="3716"/>
                      </a:lnTo>
                      <a:cubicBezTo>
                        <a:pt x="20956" y="1684"/>
                        <a:pt x="21306" y="-29"/>
                        <a:pt x="20736" y="0"/>
                      </a:cubicBezTo>
                      <a:lnTo>
                        <a:pt x="10365" y="414"/>
                      </a:lnTo>
                      <a:cubicBezTo>
                        <a:pt x="9796" y="428"/>
                        <a:pt x="8521" y="2127"/>
                        <a:pt x="7527" y="4231"/>
                      </a:cubicBezTo>
                      <a:lnTo>
                        <a:pt x="1045" y="17804"/>
                      </a:lnTo>
                      <a:cubicBezTo>
                        <a:pt x="50" y="19902"/>
                        <a:pt x="-294" y="21571"/>
                        <a:pt x="273" y="21542"/>
                      </a:cubicBezTo>
                      <a:close/>
                      <a:moveTo>
                        <a:pt x="273" y="2154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5" name="AutoShape 64"/>
                <p:cNvSpPr>
                  <a:spLocks/>
                </p:cNvSpPr>
                <p:nvPr/>
              </p:nvSpPr>
              <p:spPr bwMode="auto">
                <a:xfrm>
                  <a:off x="296" y="8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4" h="21535">
                      <a:moveTo>
                        <a:pt x="380" y="21535"/>
                      </a:moveTo>
                      <a:lnTo>
                        <a:pt x="5524" y="21395"/>
                      </a:lnTo>
                      <a:cubicBezTo>
                        <a:pt x="6298" y="21395"/>
                        <a:pt x="8071" y="19727"/>
                        <a:pt x="9436" y="17794"/>
                      </a:cubicBezTo>
                      <a:lnTo>
                        <a:pt x="19353" y="3536"/>
                      </a:lnTo>
                      <a:cubicBezTo>
                        <a:pt x="20716" y="1566"/>
                        <a:pt x="21192" y="-36"/>
                        <a:pt x="20402" y="1"/>
                      </a:cubicBezTo>
                      <a:lnTo>
                        <a:pt x="15260" y="133"/>
                      </a:lnTo>
                      <a:cubicBezTo>
                        <a:pt x="14475" y="162"/>
                        <a:pt x="12706" y="1787"/>
                        <a:pt x="11343" y="3720"/>
                      </a:cubicBezTo>
                      <a:lnTo>
                        <a:pt x="1438" y="18000"/>
                      </a:lnTo>
                      <a:cubicBezTo>
                        <a:pt x="73" y="19947"/>
                        <a:pt x="-408" y="21564"/>
                        <a:pt x="380" y="21535"/>
                      </a:cubicBezTo>
                      <a:close/>
                      <a:moveTo>
                        <a:pt x="380" y="2153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6" name="AutoShape 65"/>
                <p:cNvSpPr>
                  <a:spLocks/>
                </p:cNvSpPr>
                <p:nvPr/>
              </p:nvSpPr>
              <p:spPr bwMode="auto">
                <a:xfrm>
                  <a:off x="352" y="64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93" h="21571">
                      <a:moveTo>
                        <a:pt x="377" y="21571"/>
                      </a:moveTo>
                      <a:lnTo>
                        <a:pt x="5529" y="21394"/>
                      </a:lnTo>
                      <a:cubicBezTo>
                        <a:pt x="6322" y="21380"/>
                        <a:pt x="8077" y="19767"/>
                        <a:pt x="9443" y="17809"/>
                      </a:cubicBezTo>
                      <a:lnTo>
                        <a:pt x="19368" y="3534"/>
                      </a:lnTo>
                      <a:cubicBezTo>
                        <a:pt x="20731" y="1546"/>
                        <a:pt x="21196" y="-29"/>
                        <a:pt x="20413" y="0"/>
                      </a:cubicBezTo>
                      <a:lnTo>
                        <a:pt x="15268" y="140"/>
                      </a:lnTo>
                      <a:cubicBezTo>
                        <a:pt x="14482" y="184"/>
                        <a:pt x="12724" y="1753"/>
                        <a:pt x="11351" y="3762"/>
                      </a:cubicBezTo>
                      <a:lnTo>
                        <a:pt x="1434" y="18015"/>
                      </a:lnTo>
                      <a:cubicBezTo>
                        <a:pt x="68" y="20003"/>
                        <a:pt x="-404" y="21571"/>
                        <a:pt x="377" y="21571"/>
                      </a:cubicBezTo>
                      <a:close/>
                      <a:moveTo>
                        <a:pt x="377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7" name="AutoShape 66"/>
                <p:cNvSpPr>
                  <a:spLocks/>
                </p:cNvSpPr>
                <p:nvPr/>
              </p:nvSpPr>
              <p:spPr bwMode="auto">
                <a:xfrm>
                  <a:off x="40" y="200"/>
                  <a:ext cx="57" cy="1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79" h="21600">
                      <a:moveTo>
                        <a:pt x="383" y="21600"/>
                      </a:moveTo>
                      <a:lnTo>
                        <a:pt x="6394" y="21408"/>
                      </a:lnTo>
                      <a:cubicBezTo>
                        <a:pt x="7182" y="21389"/>
                        <a:pt x="8962" y="19643"/>
                        <a:pt x="10332" y="17543"/>
                      </a:cubicBezTo>
                      <a:lnTo>
                        <a:pt x="19320" y="3808"/>
                      </a:lnTo>
                      <a:cubicBezTo>
                        <a:pt x="20708" y="1707"/>
                        <a:pt x="21189" y="0"/>
                        <a:pt x="20398" y="0"/>
                      </a:cubicBezTo>
                      <a:lnTo>
                        <a:pt x="14384" y="192"/>
                      </a:lnTo>
                      <a:cubicBezTo>
                        <a:pt x="13593" y="230"/>
                        <a:pt x="11811" y="1957"/>
                        <a:pt x="10437" y="4067"/>
                      </a:cubicBezTo>
                      <a:lnTo>
                        <a:pt x="1441" y="17840"/>
                      </a:lnTo>
                      <a:cubicBezTo>
                        <a:pt x="70" y="19902"/>
                        <a:pt x="-411" y="21600"/>
                        <a:pt x="383" y="21600"/>
                      </a:cubicBezTo>
                      <a:close/>
                      <a:moveTo>
                        <a:pt x="383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" name="AutoShape 67"/>
                <p:cNvSpPr>
                  <a:spLocks/>
                </p:cNvSpPr>
                <p:nvPr/>
              </p:nvSpPr>
              <p:spPr bwMode="auto">
                <a:xfrm>
                  <a:off x="7" y="200"/>
                  <a:ext cx="58" cy="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79" h="21525">
                      <a:moveTo>
                        <a:pt x="373" y="21524"/>
                      </a:moveTo>
                      <a:lnTo>
                        <a:pt x="6405" y="21370"/>
                      </a:lnTo>
                      <a:cubicBezTo>
                        <a:pt x="7190" y="21332"/>
                        <a:pt x="8974" y="19597"/>
                        <a:pt x="10327" y="17545"/>
                      </a:cubicBezTo>
                      <a:lnTo>
                        <a:pt x="19328" y="3759"/>
                      </a:lnTo>
                      <a:cubicBezTo>
                        <a:pt x="20713" y="1678"/>
                        <a:pt x="21191" y="-38"/>
                        <a:pt x="20391" y="0"/>
                      </a:cubicBezTo>
                      <a:lnTo>
                        <a:pt x="14374" y="154"/>
                      </a:lnTo>
                      <a:cubicBezTo>
                        <a:pt x="13578" y="211"/>
                        <a:pt x="11808" y="1966"/>
                        <a:pt x="10443" y="4017"/>
                      </a:cubicBezTo>
                      <a:lnTo>
                        <a:pt x="1448" y="17765"/>
                      </a:lnTo>
                      <a:cubicBezTo>
                        <a:pt x="81" y="19846"/>
                        <a:pt x="-409" y="21562"/>
                        <a:pt x="373" y="21524"/>
                      </a:cubicBezTo>
                      <a:close/>
                      <a:moveTo>
                        <a:pt x="373" y="2152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" name="AutoShape 68"/>
                <p:cNvSpPr>
                  <a:spLocks/>
                </p:cNvSpPr>
                <p:nvPr/>
              </p:nvSpPr>
              <p:spPr bwMode="auto">
                <a:xfrm>
                  <a:off x="48" y="16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95" h="21578">
                      <a:moveTo>
                        <a:pt x="372" y="21578"/>
                      </a:moveTo>
                      <a:lnTo>
                        <a:pt x="5447" y="21446"/>
                      </a:lnTo>
                      <a:cubicBezTo>
                        <a:pt x="6230" y="21416"/>
                        <a:pt x="7966" y="19806"/>
                        <a:pt x="9318" y="17886"/>
                      </a:cubicBezTo>
                      <a:lnTo>
                        <a:pt x="19375" y="3493"/>
                      </a:lnTo>
                      <a:cubicBezTo>
                        <a:pt x="20718" y="1552"/>
                        <a:pt x="21199" y="-22"/>
                        <a:pt x="20424" y="0"/>
                      </a:cubicBezTo>
                      <a:lnTo>
                        <a:pt x="15344" y="169"/>
                      </a:lnTo>
                      <a:cubicBezTo>
                        <a:pt x="14566" y="169"/>
                        <a:pt x="12827" y="1780"/>
                        <a:pt x="11478" y="3692"/>
                      </a:cubicBezTo>
                      <a:lnTo>
                        <a:pt x="1420" y="18092"/>
                      </a:lnTo>
                      <a:cubicBezTo>
                        <a:pt x="69" y="20026"/>
                        <a:pt x="-401" y="21578"/>
                        <a:pt x="372" y="21578"/>
                      </a:cubicBezTo>
                      <a:close/>
                      <a:moveTo>
                        <a:pt x="372" y="21578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0" name="AutoShape 69"/>
                <p:cNvSpPr>
                  <a:spLocks/>
                </p:cNvSpPr>
                <p:nvPr/>
              </p:nvSpPr>
              <p:spPr bwMode="auto">
                <a:xfrm>
                  <a:off x="16" y="168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91" h="21571">
                      <a:moveTo>
                        <a:pt x="380" y="21571"/>
                      </a:moveTo>
                      <a:lnTo>
                        <a:pt x="5444" y="21424"/>
                      </a:lnTo>
                      <a:cubicBezTo>
                        <a:pt x="6222" y="21394"/>
                        <a:pt x="7962" y="19783"/>
                        <a:pt x="9314" y="17847"/>
                      </a:cubicBezTo>
                      <a:lnTo>
                        <a:pt x="19369" y="3467"/>
                      </a:lnTo>
                      <a:cubicBezTo>
                        <a:pt x="20723" y="1524"/>
                        <a:pt x="21195" y="-29"/>
                        <a:pt x="20415" y="0"/>
                      </a:cubicBezTo>
                      <a:lnTo>
                        <a:pt x="15346" y="133"/>
                      </a:lnTo>
                      <a:cubicBezTo>
                        <a:pt x="14566" y="148"/>
                        <a:pt x="12832" y="1759"/>
                        <a:pt x="11476" y="3680"/>
                      </a:cubicBezTo>
                      <a:lnTo>
                        <a:pt x="1428" y="18075"/>
                      </a:lnTo>
                      <a:cubicBezTo>
                        <a:pt x="67" y="20018"/>
                        <a:pt x="-405" y="21571"/>
                        <a:pt x="380" y="21571"/>
                      </a:cubicBezTo>
                      <a:close/>
                      <a:moveTo>
                        <a:pt x="380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1" name="AutoShape 70"/>
                <p:cNvSpPr>
                  <a:spLocks/>
                </p:cNvSpPr>
                <p:nvPr/>
              </p:nvSpPr>
              <p:spPr bwMode="auto">
                <a:xfrm>
                  <a:off x="24" y="14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3" h="21600">
                      <a:moveTo>
                        <a:pt x="385" y="21600"/>
                      </a:moveTo>
                      <a:lnTo>
                        <a:pt x="5711" y="21431"/>
                      </a:lnTo>
                      <a:cubicBezTo>
                        <a:pt x="6524" y="21416"/>
                        <a:pt x="8349" y="19718"/>
                        <a:pt x="9765" y="17637"/>
                      </a:cubicBezTo>
                      <a:lnTo>
                        <a:pt x="19275" y="3749"/>
                      </a:lnTo>
                      <a:cubicBezTo>
                        <a:pt x="20694" y="1669"/>
                        <a:pt x="21184" y="0"/>
                        <a:pt x="20371" y="0"/>
                      </a:cubicBezTo>
                      <a:lnTo>
                        <a:pt x="15050" y="169"/>
                      </a:lnTo>
                      <a:cubicBezTo>
                        <a:pt x="14230" y="199"/>
                        <a:pt x="12410" y="1882"/>
                        <a:pt x="10996" y="3992"/>
                      </a:cubicBezTo>
                      <a:lnTo>
                        <a:pt x="1486" y="17880"/>
                      </a:lnTo>
                      <a:cubicBezTo>
                        <a:pt x="74" y="19946"/>
                        <a:pt x="-416" y="21600"/>
                        <a:pt x="385" y="21600"/>
                      </a:cubicBezTo>
                      <a:close/>
                      <a:moveTo>
                        <a:pt x="385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2" name="AutoShape 71"/>
                <p:cNvSpPr>
                  <a:spLocks/>
                </p:cNvSpPr>
                <p:nvPr/>
              </p:nvSpPr>
              <p:spPr bwMode="auto">
                <a:xfrm>
                  <a:off x="63" y="144"/>
                  <a:ext cx="72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0" h="21600">
                      <a:moveTo>
                        <a:pt x="391" y="21600"/>
                      </a:moveTo>
                      <a:lnTo>
                        <a:pt x="5711" y="21445"/>
                      </a:lnTo>
                      <a:cubicBezTo>
                        <a:pt x="6528" y="21387"/>
                        <a:pt x="8348" y="19709"/>
                        <a:pt x="9761" y="17633"/>
                      </a:cubicBezTo>
                      <a:lnTo>
                        <a:pt x="19271" y="3717"/>
                      </a:lnTo>
                      <a:cubicBezTo>
                        <a:pt x="20689" y="1671"/>
                        <a:pt x="21181" y="0"/>
                        <a:pt x="20369" y="0"/>
                      </a:cubicBezTo>
                      <a:lnTo>
                        <a:pt x="15049" y="132"/>
                      </a:lnTo>
                      <a:cubicBezTo>
                        <a:pt x="14234" y="177"/>
                        <a:pt x="12410" y="1869"/>
                        <a:pt x="10996" y="3930"/>
                      </a:cubicBezTo>
                      <a:lnTo>
                        <a:pt x="1494" y="17832"/>
                      </a:lnTo>
                      <a:cubicBezTo>
                        <a:pt x="68" y="19922"/>
                        <a:pt x="-419" y="21600"/>
                        <a:pt x="391" y="21600"/>
                      </a:cubicBezTo>
                      <a:close/>
                      <a:moveTo>
                        <a:pt x="391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3" name="AutoShape 72"/>
                <p:cNvSpPr>
                  <a:spLocks/>
                </p:cNvSpPr>
                <p:nvPr/>
              </p:nvSpPr>
              <p:spPr bwMode="auto">
                <a:xfrm>
                  <a:off x="96" y="14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6" h="21556">
                      <a:moveTo>
                        <a:pt x="389" y="21556"/>
                      </a:moveTo>
                      <a:lnTo>
                        <a:pt x="5713" y="21438"/>
                      </a:lnTo>
                      <a:cubicBezTo>
                        <a:pt x="6530" y="21379"/>
                        <a:pt x="8342" y="19702"/>
                        <a:pt x="9765" y="17650"/>
                      </a:cubicBezTo>
                      <a:lnTo>
                        <a:pt x="19266" y="3721"/>
                      </a:lnTo>
                      <a:cubicBezTo>
                        <a:pt x="20680" y="1669"/>
                        <a:pt x="21181" y="-15"/>
                        <a:pt x="20359" y="0"/>
                      </a:cubicBezTo>
                      <a:lnTo>
                        <a:pt x="15047" y="139"/>
                      </a:lnTo>
                      <a:cubicBezTo>
                        <a:pt x="14225" y="169"/>
                        <a:pt x="12411" y="1890"/>
                        <a:pt x="10990" y="3971"/>
                      </a:cubicBezTo>
                      <a:lnTo>
                        <a:pt x="1489" y="17842"/>
                      </a:lnTo>
                      <a:cubicBezTo>
                        <a:pt x="71" y="19930"/>
                        <a:pt x="-419" y="21585"/>
                        <a:pt x="389" y="21556"/>
                      </a:cubicBezTo>
                      <a:close/>
                      <a:moveTo>
                        <a:pt x="389" y="21556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4" name="AutoShape 73"/>
                <p:cNvSpPr>
                  <a:spLocks/>
                </p:cNvSpPr>
                <p:nvPr/>
              </p:nvSpPr>
              <p:spPr bwMode="auto">
                <a:xfrm>
                  <a:off x="136" y="14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4" h="21542">
                      <a:moveTo>
                        <a:pt x="389" y="21542"/>
                      </a:moveTo>
                      <a:lnTo>
                        <a:pt x="5711" y="21409"/>
                      </a:lnTo>
                      <a:cubicBezTo>
                        <a:pt x="6528" y="21365"/>
                        <a:pt x="8354" y="19690"/>
                        <a:pt x="9766" y="17602"/>
                      </a:cubicBezTo>
                      <a:lnTo>
                        <a:pt x="19276" y="3705"/>
                      </a:lnTo>
                      <a:cubicBezTo>
                        <a:pt x="20691" y="1669"/>
                        <a:pt x="21183" y="-29"/>
                        <a:pt x="20375" y="0"/>
                      </a:cubicBezTo>
                      <a:lnTo>
                        <a:pt x="15053" y="133"/>
                      </a:lnTo>
                      <a:cubicBezTo>
                        <a:pt x="14238" y="177"/>
                        <a:pt x="12410" y="1882"/>
                        <a:pt x="11000" y="3940"/>
                      </a:cubicBezTo>
                      <a:lnTo>
                        <a:pt x="1490" y="17823"/>
                      </a:lnTo>
                      <a:cubicBezTo>
                        <a:pt x="66" y="19895"/>
                        <a:pt x="-417" y="21571"/>
                        <a:pt x="389" y="21542"/>
                      </a:cubicBezTo>
                      <a:close/>
                      <a:moveTo>
                        <a:pt x="389" y="2154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5" name="AutoShape 74"/>
                <p:cNvSpPr>
                  <a:spLocks/>
                </p:cNvSpPr>
                <p:nvPr/>
              </p:nvSpPr>
              <p:spPr bwMode="auto">
                <a:xfrm>
                  <a:off x="24" y="119"/>
                  <a:ext cx="71" cy="2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9" h="21585">
                      <a:moveTo>
                        <a:pt x="392" y="21585"/>
                      </a:moveTo>
                      <a:lnTo>
                        <a:pt x="5704" y="21445"/>
                      </a:lnTo>
                      <a:cubicBezTo>
                        <a:pt x="6515" y="21416"/>
                        <a:pt x="8351" y="19679"/>
                        <a:pt x="9761" y="17633"/>
                      </a:cubicBezTo>
                      <a:lnTo>
                        <a:pt x="19275" y="3716"/>
                      </a:lnTo>
                      <a:cubicBezTo>
                        <a:pt x="20689" y="1641"/>
                        <a:pt x="21177" y="-15"/>
                        <a:pt x="20367" y="0"/>
                      </a:cubicBezTo>
                      <a:lnTo>
                        <a:pt x="15047" y="110"/>
                      </a:lnTo>
                      <a:cubicBezTo>
                        <a:pt x="14230" y="140"/>
                        <a:pt x="12410" y="1862"/>
                        <a:pt x="11000" y="3959"/>
                      </a:cubicBezTo>
                      <a:lnTo>
                        <a:pt x="1490" y="17861"/>
                      </a:lnTo>
                      <a:cubicBezTo>
                        <a:pt x="74" y="19944"/>
                        <a:pt x="-423" y="21585"/>
                        <a:pt x="392" y="21585"/>
                      </a:cubicBezTo>
                      <a:close/>
                      <a:moveTo>
                        <a:pt x="392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6" name="AutoShape 75"/>
                <p:cNvSpPr>
                  <a:spLocks/>
                </p:cNvSpPr>
                <p:nvPr/>
              </p:nvSpPr>
              <p:spPr bwMode="auto">
                <a:xfrm>
                  <a:off x="64" y="119"/>
                  <a:ext cx="71" cy="2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1" h="21578">
                      <a:moveTo>
                        <a:pt x="391" y="21578"/>
                      </a:moveTo>
                      <a:lnTo>
                        <a:pt x="5718" y="21446"/>
                      </a:lnTo>
                      <a:cubicBezTo>
                        <a:pt x="6538" y="21387"/>
                        <a:pt x="8353" y="19695"/>
                        <a:pt x="9781" y="17614"/>
                      </a:cubicBezTo>
                      <a:lnTo>
                        <a:pt x="19279" y="3721"/>
                      </a:lnTo>
                      <a:cubicBezTo>
                        <a:pt x="20695" y="1669"/>
                        <a:pt x="21176" y="0"/>
                        <a:pt x="20373" y="0"/>
                      </a:cubicBezTo>
                      <a:lnTo>
                        <a:pt x="15045" y="199"/>
                      </a:lnTo>
                      <a:cubicBezTo>
                        <a:pt x="14238" y="199"/>
                        <a:pt x="12413" y="1883"/>
                        <a:pt x="11006" y="3942"/>
                      </a:cubicBezTo>
                      <a:lnTo>
                        <a:pt x="1493" y="17864"/>
                      </a:lnTo>
                      <a:cubicBezTo>
                        <a:pt x="77" y="19938"/>
                        <a:pt x="-424" y="21600"/>
                        <a:pt x="391" y="21578"/>
                      </a:cubicBezTo>
                      <a:close/>
                      <a:moveTo>
                        <a:pt x="391" y="21578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7" name="AutoShape 76"/>
                <p:cNvSpPr>
                  <a:spLocks/>
                </p:cNvSpPr>
                <p:nvPr/>
              </p:nvSpPr>
              <p:spPr bwMode="auto">
                <a:xfrm>
                  <a:off x="96" y="120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4" h="21485">
                      <a:moveTo>
                        <a:pt x="398" y="21484"/>
                      </a:moveTo>
                      <a:lnTo>
                        <a:pt x="5706" y="21396"/>
                      </a:lnTo>
                      <a:cubicBezTo>
                        <a:pt x="6528" y="21367"/>
                        <a:pt x="8343" y="19647"/>
                        <a:pt x="9766" y="17554"/>
                      </a:cubicBezTo>
                      <a:lnTo>
                        <a:pt x="19266" y="3675"/>
                      </a:lnTo>
                      <a:cubicBezTo>
                        <a:pt x="20684" y="1625"/>
                        <a:pt x="21174" y="-57"/>
                        <a:pt x="20362" y="2"/>
                      </a:cubicBezTo>
                      <a:lnTo>
                        <a:pt x="15042" y="105"/>
                      </a:lnTo>
                      <a:cubicBezTo>
                        <a:pt x="14236" y="149"/>
                        <a:pt x="12407" y="1868"/>
                        <a:pt x="10994" y="3896"/>
                      </a:cubicBezTo>
                      <a:lnTo>
                        <a:pt x="1494" y="17789"/>
                      </a:lnTo>
                      <a:cubicBezTo>
                        <a:pt x="71" y="19853"/>
                        <a:pt x="-426" y="21543"/>
                        <a:pt x="398" y="21484"/>
                      </a:cubicBezTo>
                      <a:close/>
                      <a:moveTo>
                        <a:pt x="398" y="2148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8" name="AutoShape 77"/>
                <p:cNvSpPr>
                  <a:spLocks/>
                </p:cNvSpPr>
                <p:nvPr/>
              </p:nvSpPr>
              <p:spPr bwMode="auto">
                <a:xfrm>
                  <a:off x="128" y="120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1" h="21600">
                      <a:moveTo>
                        <a:pt x="388" y="21600"/>
                      </a:moveTo>
                      <a:lnTo>
                        <a:pt x="5710" y="21453"/>
                      </a:lnTo>
                      <a:cubicBezTo>
                        <a:pt x="6535" y="21438"/>
                        <a:pt x="8353" y="19703"/>
                        <a:pt x="9767" y="17643"/>
                      </a:cubicBezTo>
                      <a:lnTo>
                        <a:pt x="19271" y="3751"/>
                      </a:lnTo>
                      <a:cubicBezTo>
                        <a:pt x="20690" y="1677"/>
                        <a:pt x="21180" y="0"/>
                        <a:pt x="20372" y="0"/>
                      </a:cubicBezTo>
                      <a:lnTo>
                        <a:pt x="15050" y="169"/>
                      </a:lnTo>
                      <a:cubicBezTo>
                        <a:pt x="14237" y="169"/>
                        <a:pt x="12409" y="1890"/>
                        <a:pt x="10998" y="3964"/>
                      </a:cubicBezTo>
                      <a:lnTo>
                        <a:pt x="1484" y="17871"/>
                      </a:lnTo>
                      <a:cubicBezTo>
                        <a:pt x="77" y="19938"/>
                        <a:pt x="-420" y="21600"/>
                        <a:pt x="388" y="21600"/>
                      </a:cubicBezTo>
                      <a:close/>
                      <a:moveTo>
                        <a:pt x="388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9" name="AutoShape 78"/>
                <p:cNvSpPr>
                  <a:spLocks/>
                </p:cNvSpPr>
                <p:nvPr/>
              </p:nvSpPr>
              <p:spPr bwMode="auto">
                <a:xfrm>
                  <a:off x="168" y="120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7" h="21486">
                      <a:moveTo>
                        <a:pt x="393" y="21484"/>
                      </a:moveTo>
                      <a:lnTo>
                        <a:pt x="5706" y="21352"/>
                      </a:lnTo>
                      <a:cubicBezTo>
                        <a:pt x="6526" y="21352"/>
                        <a:pt x="8345" y="19636"/>
                        <a:pt x="9759" y="17561"/>
                      </a:cubicBezTo>
                      <a:lnTo>
                        <a:pt x="19268" y="3711"/>
                      </a:lnTo>
                      <a:cubicBezTo>
                        <a:pt x="20684" y="1665"/>
                        <a:pt x="21181" y="-43"/>
                        <a:pt x="20362" y="1"/>
                      </a:cubicBezTo>
                      <a:lnTo>
                        <a:pt x="15044" y="148"/>
                      </a:lnTo>
                      <a:cubicBezTo>
                        <a:pt x="14222" y="177"/>
                        <a:pt x="12414" y="1849"/>
                        <a:pt x="10994" y="3924"/>
                      </a:cubicBezTo>
                      <a:lnTo>
                        <a:pt x="1482" y="17803"/>
                      </a:lnTo>
                      <a:cubicBezTo>
                        <a:pt x="68" y="19856"/>
                        <a:pt x="-419" y="21557"/>
                        <a:pt x="393" y="21484"/>
                      </a:cubicBezTo>
                      <a:close/>
                      <a:moveTo>
                        <a:pt x="393" y="2148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0" name="AutoShape 79"/>
                <p:cNvSpPr>
                  <a:spLocks/>
                </p:cNvSpPr>
                <p:nvPr/>
              </p:nvSpPr>
              <p:spPr bwMode="auto">
                <a:xfrm>
                  <a:off x="0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0" h="21571">
                      <a:moveTo>
                        <a:pt x="393" y="21571"/>
                      </a:moveTo>
                      <a:lnTo>
                        <a:pt x="5708" y="21424"/>
                      </a:lnTo>
                      <a:cubicBezTo>
                        <a:pt x="6518" y="21409"/>
                        <a:pt x="8344" y="19686"/>
                        <a:pt x="9761" y="17602"/>
                      </a:cubicBezTo>
                      <a:lnTo>
                        <a:pt x="19275" y="3705"/>
                      </a:lnTo>
                      <a:cubicBezTo>
                        <a:pt x="20688" y="1628"/>
                        <a:pt x="21180" y="-29"/>
                        <a:pt x="20369" y="0"/>
                      </a:cubicBezTo>
                      <a:lnTo>
                        <a:pt x="15048" y="96"/>
                      </a:lnTo>
                      <a:cubicBezTo>
                        <a:pt x="14237" y="155"/>
                        <a:pt x="12404" y="1849"/>
                        <a:pt x="11001" y="3933"/>
                      </a:cubicBezTo>
                      <a:lnTo>
                        <a:pt x="1487" y="17845"/>
                      </a:lnTo>
                      <a:cubicBezTo>
                        <a:pt x="70" y="19921"/>
                        <a:pt x="-420" y="21571"/>
                        <a:pt x="393" y="21571"/>
                      </a:cubicBezTo>
                      <a:close/>
                      <a:moveTo>
                        <a:pt x="393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" name="AutoShape 80"/>
                <p:cNvSpPr>
                  <a:spLocks/>
                </p:cNvSpPr>
                <p:nvPr/>
              </p:nvSpPr>
              <p:spPr bwMode="auto">
                <a:xfrm>
                  <a:off x="32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7" h="21486">
                      <a:moveTo>
                        <a:pt x="395" y="21485"/>
                      </a:moveTo>
                      <a:lnTo>
                        <a:pt x="5715" y="21353"/>
                      </a:lnTo>
                      <a:cubicBezTo>
                        <a:pt x="6537" y="21324"/>
                        <a:pt x="8345" y="19607"/>
                        <a:pt x="9765" y="17574"/>
                      </a:cubicBezTo>
                      <a:lnTo>
                        <a:pt x="19270" y="3700"/>
                      </a:lnTo>
                      <a:cubicBezTo>
                        <a:pt x="20688" y="1594"/>
                        <a:pt x="21178" y="-71"/>
                        <a:pt x="20363" y="2"/>
                      </a:cubicBezTo>
                      <a:lnTo>
                        <a:pt x="15046" y="134"/>
                      </a:lnTo>
                      <a:cubicBezTo>
                        <a:pt x="14238" y="134"/>
                        <a:pt x="12414" y="1866"/>
                        <a:pt x="11000" y="3928"/>
                      </a:cubicBezTo>
                      <a:lnTo>
                        <a:pt x="1488" y="17817"/>
                      </a:lnTo>
                      <a:cubicBezTo>
                        <a:pt x="70" y="19842"/>
                        <a:pt x="-422" y="21529"/>
                        <a:pt x="395" y="21485"/>
                      </a:cubicBezTo>
                      <a:close/>
                      <a:moveTo>
                        <a:pt x="395" y="214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2" name="AutoShape 81"/>
                <p:cNvSpPr>
                  <a:spLocks/>
                </p:cNvSpPr>
                <p:nvPr/>
              </p:nvSpPr>
              <p:spPr bwMode="auto">
                <a:xfrm>
                  <a:off x="64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4" h="21585">
                      <a:moveTo>
                        <a:pt x="395" y="21585"/>
                      </a:moveTo>
                      <a:lnTo>
                        <a:pt x="5714" y="21445"/>
                      </a:lnTo>
                      <a:cubicBezTo>
                        <a:pt x="6527" y="21431"/>
                        <a:pt x="8353" y="19708"/>
                        <a:pt x="9764" y="17647"/>
                      </a:cubicBezTo>
                      <a:lnTo>
                        <a:pt x="19268" y="3725"/>
                      </a:lnTo>
                      <a:cubicBezTo>
                        <a:pt x="20677" y="1642"/>
                        <a:pt x="21178" y="0"/>
                        <a:pt x="20361" y="0"/>
                      </a:cubicBezTo>
                      <a:lnTo>
                        <a:pt x="15039" y="162"/>
                      </a:lnTo>
                      <a:cubicBezTo>
                        <a:pt x="14227" y="177"/>
                        <a:pt x="12398" y="1870"/>
                        <a:pt x="10985" y="3961"/>
                      </a:cubicBezTo>
                      <a:lnTo>
                        <a:pt x="1490" y="17853"/>
                      </a:lnTo>
                      <a:cubicBezTo>
                        <a:pt x="70" y="19921"/>
                        <a:pt x="-422" y="21600"/>
                        <a:pt x="395" y="21585"/>
                      </a:cubicBezTo>
                      <a:close/>
                      <a:moveTo>
                        <a:pt x="395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3" name="AutoShape 82"/>
                <p:cNvSpPr>
                  <a:spLocks/>
                </p:cNvSpPr>
                <p:nvPr/>
              </p:nvSpPr>
              <p:spPr bwMode="auto">
                <a:xfrm>
                  <a:off x="104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1" h="21521">
                      <a:moveTo>
                        <a:pt x="393" y="21520"/>
                      </a:moveTo>
                      <a:lnTo>
                        <a:pt x="5709" y="21388"/>
                      </a:lnTo>
                      <a:cubicBezTo>
                        <a:pt x="6522" y="21358"/>
                        <a:pt x="8366" y="19625"/>
                        <a:pt x="9766" y="17591"/>
                      </a:cubicBezTo>
                      <a:lnTo>
                        <a:pt x="19276" y="3717"/>
                      </a:lnTo>
                      <a:cubicBezTo>
                        <a:pt x="20693" y="1646"/>
                        <a:pt x="21178" y="-36"/>
                        <a:pt x="20372" y="1"/>
                      </a:cubicBezTo>
                      <a:lnTo>
                        <a:pt x="15054" y="118"/>
                      </a:lnTo>
                      <a:cubicBezTo>
                        <a:pt x="14241" y="148"/>
                        <a:pt x="12411" y="1866"/>
                        <a:pt x="11002" y="3937"/>
                      </a:cubicBezTo>
                      <a:lnTo>
                        <a:pt x="1487" y="17826"/>
                      </a:lnTo>
                      <a:cubicBezTo>
                        <a:pt x="73" y="19875"/>
                        <a:pt x="-422" y="21564"/>
                        <a:pt x="393" y="21520"/>
                      </a:cubicBezTo>
                      <a:close/>
                      <a:moveTo>
                        <a:pt x="393" y="2152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4" name="AutoShape 83"/>
                <p:cNvSpPr>
                  <a:spLocks/>
                </p:cNvSpPr>
                <p:nvPr/>
              </p:nvSpPr>
              <p:spPr bwMode="auto">
                <a:xfrm>
                  <a:off x="136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2" h="21600">
                      <a:moveTo>
                        <a:pt x="395" y="21600"/>
                      </a:moveTo>
                      <a:lnTo>
                        <a:pt x="5719" y="21445"/>
                      </a:lnTo>
                      <a:cubicBezTo>
                        <a:pt x="6531" y="21445"/>
                        <a:pt x="8358" y="19722"/>
                        <a:pt x="9772" y="17638"/>
                      </a:cubicBezTo>
                      <a:lnTo>
                        <a:pt x="19280" y="3756"/>
                      </a:lnTo>
                      <a:cubicBezTo>
                        <a:pt x="20694" y="1657"/>
                        <a:pt x="21175" y="0"/>
                        <a:pt x="20376" y="0"/>
                      </a:cubicBezTo>
                      <a:lnTo>
                        <a:pt x="15052" y="169"/>
                      </a:lnTo>
                      <a:cubicBezTo>
                        <a:pt x="14235" y="169"/>
                        <a:pt x="12410" y="1878"/>
                        <a:pt x="10996" y="3962"/>
                      </a:cubicBezTo>
                      <a:lnTo>
                        <a:pt x="1493" y="17874"/>
                      </a:lnTo>
                      <a:cubicBezTo>
                        <a:pt x="74" y="19928"/>
                        <a:pt x="-425" y="21600"/>
                        <a:pt x="395" y="21600"/>
                      </a:cubicBezTo>
                      <a:close/>
                      <a:moveTo>
                        <a:pt x="395" y="2160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5" name="AutoShape 84"/>
                <p:cNvSpPr>
                  <a:spLocks/>
                </p:cNvSpPr>
                <p:nvPr/>
              </p:nvSpPr>
              <p:spPr bwMode="auto">
                <a:xfrm>
                  <a:off x="176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9" h="21571">
                      <a:moveTo>
                        <a:pt x="394" y="21570"/>
                      </a:moveTo>
                      <a:lnTo>
                        <a:pt x="5708" y="21460"/>
                      </a:lnTo>
                      <a:cubicBezTo>
                        <a:pt x="6530" y="21430"/>
                        <a:pt x="8346" y="19723"/>
                        <a:pt x="9763" y="17655"/>
                      </a:cubicBezTo>
                      <a:lnTo>
                        <a:pt x="19275" y="3724"/>
                      </a:lnTo>
                      <a:cubicBezTo>
                        <a:pt x="20692" y="1670"/>
                        <a:pt x="21177" y="-15"/>
                        <a:pt x="20369" y="0"/>
                      </a:cubicBezTo>
                      <a:lnTo>
                        <a:pt x="15048" y="154"/>
                      </a:lnTo>
                      <a:cubicBezTo>
                        <a:pt x="14226" y="169"/>
                        <a:pt x="12415" y="1862"/>
                        <a:pt x="11001" y="3952"/>
                      </a:cubicBezTo>
                      <a:lnTo>
                        <a:pt x="1486" y="17854"/>
                      </a:lnTo>
                      <a:cubicBezTo>
                        <a:pt x="74" y="19929"/>
                        <a:pt x="-423" y="21585"/>
                        <a:pt x="394" y="21570"/>
                      </a:cubicBezTo>
                      <a:close/>
                      <a:moveTo>
                        <a:pt x="394" y="21570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6" name="AutoShape 85"/>
                <p:cNvSpPr>
                  <a:spLocks/>
                </p:cNvSpPr>
                <p:nvPr/>
              </p:nvSpPr>
              <p:spPr bwMode="auto">
                <a:xfrm>
                  <a:off x="208" y="88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4" h="21528">
                      <a:moveTo>
                        <a:pt x="396" y="21528"/>
                      </a:moveTo>
                      <a:lnTo>
                        <a:pt x="5718" y="21344"/>
                      </a:lnTo>
                      <a:cubicBezTo>
                        <a:pt x="6530" y="21330"/>
                        <a:pt x="8341" y="19628"/>
                        <a:pt x="9759" y="17589"/>
                      </a:cubicBezTo>
                      <a:lnTo>
                        <a:pt x="19265" y="3720"/>
                      </a:lnTo>
                      <a:cubicBezTo>
                        <a:pt x="20676" y="1666"/>
                        <a:pt x="21177" y="-43"/>
                        <a:pt x="20363" y="1"/>
                      </a:cubicBezTo>
                      <a:lnTo>
                        <a:pt x="15032" y="133"/>
                      </a:lnTo>
                      <a:cubicBezTo>
                        <a:pt x="14222" y="148"/>
                        <a:pt x="12399" y="1864"/>
                        <a:pt x="10979" y="3962"/>
                      </a:cubicBezTo>
                      <a:lnTo>
                        <a:pt x="1489" y="17816"/>
                      </a:lnTo>
                      <a:cubicBezTo>
                        <a:pt x="69" y="19848"/>
                        <a:pt x="-423" y="21557"/>
                        <a:pt x="396" y="21528"/>
                      </a:cubicBezTo>
                      <a:close/>
                      <a:moveTo>
                        <a:pt x="396" y="21528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7" name="AutoShape 86"/>
                <p:cNvSpPr>
                  <a:spLocks/>
                </p:cNvSpPr>
                <p:nvPr/>
              </p:nvSpPr>
              <p:spPr bwMode="auto">
                <a:xfrm>
                  <a:off x="240" y="88"/>
                  <a:ext cx="86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88" h="21571">
                      <a:moveTo>
                        <a:pt x="337" y="21571"/>
                      </a:moveTo>
                      <a:lnTo>
                        <a:pt x="8348" y="21315"/>
                      </a:lnTo>
                      <a:cubicBezTo>
                        <a:pt x="9041" y="21286"/>
                        <a:pt x="10584" y="19559"/>
                        <a:pt x="11781" y="17468"/>
                      </a:cubicBezTo>
                      <a:lnTo>
                        <a:pt x="19628" y="3797"/>
                      </a:lnTo>
                      <a:cubicBezTo>
                        <a:pt x="20833" y="1683"/>
                        <a:pt x="21241" y="-29"/>
                        <a:pt x="20556" y="0"/>
                      </a:cubicBezTo>
                      <a:lnTo>
                        <a:pt x="12543" y="286"/>
                      </a:lnTo>
                      <a:cubicBezTo>
                        <a:pt x="11853" y="286"/>
                        <a:pt x="10306" y="2026"/>
                        <a:pt x="9110" y="4104"/>
                      </a:cubicBezTo>
                      <a:lnTo>
                        <a:pt x="1260" y="17789"/>
                      </a:lnTo>
                      <a:cubicBezTo>
                        <a:pt x="59" y="19881"/>
                        <a:pt x="-359" y="21571"/>
                        <a:pt x="337" y="21571"/>
                      </a:cubicBezTo>
                      <a:close/>
                      <a:moveTo>
                        <a:pt x="337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8" name="AutoShape 87"/>
                <p:cNvSpPr>
                  <a:spLocks/>
                </p:cNvSpPr>
                <p:nvPr/>
              </p:nvSpPr>
              <p:spPr bwMode="auto">
                <a:xfrm>
                  <a:off x="24" y="6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2" h="21585">
                      <a:moveTo>
                        <a:pt x="398" y="21585"/>
                      </a:moveTo>
                      <a:lnTo>
                        <a:pt x="5718" y="21416"/>
                      </a:lnTo>
                      <a:cubicBezTo>
                        <a:pt x="6530" y="21386"/>
                        <a:pt x="8349" y="19703"/>
                        <a:pt x="9760" y="17608"/>
                      </a:cubicBezTo>
                      <a:lnTo>
                        <a:pt x="19263" y="3705"/>
                      </a:lnTo>
                      <a:cubicBezTo>
                        <a:pt x="20678" y="1639"/>
                        <a:pt x="21177" y="-15"/>
                        <a:pt x="20358" y="0"/>
                      </a:cubicBezTo>
                      <a:lnTo>
                        <a:pt x="15043" y="154"/>
                      </a:lnTo>
                      <a:cubicBezTo>
                        <a:pt x="14228" y="169"/>
                        <a:pt x="12402" y="1889"/>
                        <a:pt x="10990" y="3977"/>
                      </a:cubicBezTo>
                      <a:lnTo>
                        <a:pt x="1489" y="17836"/>
                      </a:lnTo>
                      <a:cubicBezTo>
                        <a:pt x="69" y="19923"/>
                        <a:pt x="-423" y="21585"/>
                        <a:pt x="398" y="21585"/>
                      </a:cubicBezTo>
                      <a:close/>
                      <a:moveTo>
                        <a:pt x="398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9" name="AutoShape 88"/>
                <p:cNvSpPr>
                  <a:spLocks/>
                </p:cNvSpPr>
                <p:nvPr/>
              </p:nvSpPr>
              <p:spPr bwMode="auto">
                <a:xfrm>
                  <a:off x="56" y="6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4" h="21571">
                      <a:moveTo>
                        <a:pt x="392" y="21571"/>
                      </a:moveTo>
                      <a:lnTo>
                        <a:pt x="5708" y="21402"/>
                      </a:lnTo>
                      <a:cubicBezTo>
                        <a:pt x="6521" y="21402"/>
                        <a:pt x="8352" y="19668"/>
                        <a:pt x="9764" y="17596"/>
                      </a:cubicBezTo>
                      <a:lnTo>
                        <a:pt x="19271" y="3703"/>
                      </a:lnTo>
                      <a:cubicBezTo>
                        <a:pt x="20685" y="1668"/>
                        <a:pt x="21179" y="-29"/>
                        <a:pt x="20355" y="0"/>
                      </a:cubicBezTo>
                      <a:lnTo>
                        <a:pt x="15043" y="133"/>
                      </a:lnTo>
                      <a:cubicBezTo>
                        <a:pt x="14226" y="177"/>
                        <a:pt x="12403" y="1881"/>
                        <a:pt x="10992" y="3946"/>
                      </a:cubicBezTo>
                      <a:lnTo>
                        <a:pt x="1485" y="17809"/>
                      </a:lnTo>
                      <a:cubicBezTo>
                        <a:pt x="73" y="19911"/>
                        <a:pt x="-421" y="21571"/>
                        <a:pt x="392" y="21571"/>
                      </a:cubicBezTo>
                      <a:close/>
                      <a:moveTo>
                        <a:pt x="392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0" name="AutoShape 89"/>
                <p:cNvSpPr>
                  <a:spLocks/>
                </p:cNvSpPr>
                <p:nvPr/>
              </p:nvSpPr>
              <p:spPr bwMode="auto">
                <a:xfrm>
                  <a:off x="88" y="6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3" h="21571">
                      <a:moveTo>
                        <a:pt x="390" y="21571"/>
                      </a:moveTo>
                      <a:lnTo>
                        <a:pt x="5709" y="21417"/>
                      </a:lnTo>
                      <a:cubicBezTo>
                        <a:pt x="6526" y="21372"/>
                        <a:pt x="8360" y="19696"/>
                        <a:pt x="9774" y="17607"/>
                      </a:cubicBezTo>
                      <a:lnTo>
                        <a:pt x="19282" y="3714"/>
                      </a:lnTo>
                      <a:cubicBezTo>
                        <a:pt x="20696" y="1626"/>
                        <a:pt x="21177" y="-29"/>
                        <a:pt x="20376" y="0"/>
                      </a:cubicBezTo>
                      <a:lnTo>
                        <a:pt x="15050" y="125"/>
                      </a:lnTo>
                      <a:cubicBezTo>
                        <a:pt x="14235" y="155"/>
                        <a:pt x="12412" y="1846"/>
                        <a:pt x="11003" y="3928"/>
                      </a:cubicBezTo>
                      <a:lnTo>
                        <a:pt x="1495" y="17820"/>
                      </a:lnTo>
                      <a:cubicBezTo>
                        <a:pt x="76" y="19909"/>
                        <a:pt x="-423" y="21571"/>
                        <a:pt x="390" y="21571"/>
                      </a:cubicBezTo>
                      <a:close/>
                      <a:moveTo>
                        <a:pt x="390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1" name="AutoShape 90"/>
                <p:cNvSpPr>
                  <a:spLocks/>
                </p:cNvSpPr>
                <p:nvPr/>
              </p:nvSpPr>
              <p:spPr bwMode="auto">
                <a:xfrm>
                  <a:off x="127" y="64"/>
                  <a:ext cx="72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6" h="21542">
                      <a:moveTo>
                        <a:pt x="389" y="21542"/>
                      </a:moveTo>
                      <a:lnTo>
                        <a:pt x="5707" y="21409"/>
                      </a:lnTo>
                      <a:cubicBezTo>
                        <a:pt x="6524" y="21409"/>
                        <a:pt x="8349" y="19659"/>
                        <a:pt x="9765" y="17608"/>
                      </a:cubicBezTo>
                      <a:lnTo>
                        <a:pt x="19271" y="3706"/>
                      </a:lnTo>
                      <a:cubicBezTo>
                        <a:pt x="20675" y="1640"/>
                        <a:pt x="21179" y="-29"/>
                        <a:pt x="20367" y="0"/>
                      </a:cubicBezTo>
                      <a:lnTo>
                        <a:pt x="15046" y="133"/>
                      </a:lnTo>
                      <a:cubicBezTo>
                        <a:pt x="14234" y="177"/>
                        <a:pt x="12407" y="1853"/>
                        <a:pt x="10993" y="3948"/>
                      </a:cubicBezTo>
                      <a:lnTo>
                        <a:pt x="1492" y="17836"/>
                      </a:lnTo>
                      <a:cubicBezTo>
                        <a:pt x="73" y="19895"/>
                        <a:pt x="-421" y="21571"/>
                        <a:pt x="389" y="21542"/>
                      </a:cubicBezTo>
                      <a:close/>
                      <a:moveTo>
                        <a:pt x="389" y="2154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2" name="AutoShape 91"/>
                <p:cNvSpPr>
                  <a:spLocks/>
                </p:cNvSpPr>
                <p:nvPr/>
              </p:nvSpPr>
              <p:spPr bwMode="auto">
                <a:xfrm>
                  <a:off x="160" y="63"/>
                  <a:ext cx="71" cy="2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60" h="21542">
                      <a:moveTo>
                        <a:pt x="393" y="21542"/>
                      </a:moveTo>
                      <a:lnTo>
                        <a:pt x="5710" y="21409"/>
                      </a:lnTo>
                      <a:cubicBezTo>
                        <a:pt x="6530" y="21365"/>
                        <a:pt x="8352" y="19690"/>
                        <a:pt x="9766" y="17602"/>
                      </a:cubicBezTo>
                      <a:lnTo>
                        <a:pt x="19262" y="3719"/>
                      </a:lnTo>
                      <a:cubicBezTo>
                        <a:pt x="20695" y="1625"/>
                        <a:pt x="21178" y="-29"/>
                        <a:pt x="20368" y="0"/>
                      </a:cubicBezTo>
                      <a:lnTo>
                        <a:pt x="15046" y="147"/>
                      </a:lnTo>
                      <a:cubicBezTo>
                        <a:pt x="14226" y="162"/>
                        <a:pt x="12406" y="1882"/>
                        <a:pt x="10999" y="3910"/>
                      </a:cubicBezTo>
                      <a:lnTo>
                        <a:pt x="1484" y="17823"/>
                      </a:lnTo>
                      <a:cubicBezTo>
                        <a:pt x="73" y="19895"/>
                        <a:pt x="-422" y="21571"/>
                        <a:pt x="393" y="21542"/>
                      </a:cubicBezTo>
                      <a:close/>
                      <a:moveTo>
                        <a:pt x="393" y="21542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3" name="AutoShape 92"/>
                <p:cNvSpPr>
                  <a:spLocks/>
                </p:cNvSpPr>
                <p:nvPr/>
              </p:nvSpPr>
              <p:spPr bwMode="auto">
                <a:xfrm>
                  <a:off x="200" y="64"/>
                  <a:ext cx="71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48" h="21585">
                      <a:moveTo>
                        <a:pt x="404" y="21585"/>
                      </a:moveTo>
                      <a:lnTo>
                        <a:pt x="5717" y="21438"/>
                      </a:lnTo>
                      <a:cubicBezTo>
                        <a:pt x="6526" y="21424"/>
                        <a:pt x="8348" y="19718"/>
                        <a:pt x="9763" y="17601"/>
                      </a:cubicBezTo>
                      <a:lnTo>
                        <a:pt x="19261" y="3727"/>
                      </a:lnTo>
                      <a:cubicBezTo>
                        <a:pt x="20677" y="1669"/>
                        <a:pt x="21173" y="0"/>
                        <a:pt x="20352" y="0"/>
                      </a:cubicBezTo>
                      <a:lnTo>
                        <a:pt x="15050" y="169"/>
                      </a:lnTo>
                      <a:cubicBezTo>
                        <a:pt x="14227" y="199"/>
                        <a:pt x="12405" y="1897"/>
                        <a:pt x="10995" y="3933"/>
                      </a:cubicBezTo>
                      <a:lnTo>
                        <a:pt x="1492" y="17865"/>
                      </a:lnTo>
                      <a:cubicBezTo>
                        <a:pt x="69" y="19946"/>
                        <a:pt x="-427" y="21600"/>
                        <a:pt x="404" y="21585"/>
                      </a:cubicBezTo>
                      <a:close/>
                      <a:moveTo>
                        <a:pt x="404" y="21585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4" name="AutoShape 93"/>
                <p:cNvSpPr>
                  <a:spLocks/>
                </p:cNvSpPr>
                <p:nvPr/>
              </p:nvSpPr>
              <p:spPr bwMode="auto">
                <a:xfrm>
                  <a:off x="231" y="64"/>
                  <a:ext cx="72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59" h="21571">
                      <a:moveTo>
                        <a:pt x="390" y="21571"/>
                      </a:moveTo>
                      <a:lnTo>
                        <a:pt x="5710" y="21431"/>
                      </a:lnTo>
                      <a:cubicBezTo>
                        <a:pt x="6523" y="21402"/>
                        <a:pt x="8344" y="19719"/>
                        <a:pt x="9755" y="17646"/>
                      </a:cubicBezTo>
                      <a:lnTo>
                        <a:pt x="19271" y="3763"/>
                      </a:lnTo>
                      <a:cubicBezTo>
                        <a:pt x="20688" y="1698"/>
                        <a:pt x="21180" y="0"/>
                        <a:pt x="20367" y="0"/>
                      </a:cubicBezTo>
                      <a:lnTo>
                        <a:pt x="15045" y="184"/>
                      </a:lnTo>
                      <a:cubicBezTo>
                        <a:pt x="14235" y="184"/>
                        <a:pt x="12412" y="1918"/>
                        <a:pt x="10998" y="3939"/>
                      </a:cubicBezTo>
                      <a:lnTo>
                        <a:pt x="1486" y="17852"/>
                      </a:lnTo>
                      <a:cubicBezTo>
                        <a:pt x="75" y="19932"/>
                        <a:pt x="-420" y="21600"/>
                        <a:pt x="390" y="21571"/>
                      </a:cubicBezTo>
                      <a:close/>
                      <a:moveTo>
                        <a:pt x="390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5" name="AutoShape 94"/>
                <p:cNvSpPr>
                  <a:spLocks/>
                </p:cNvSpPr>
                <p:nvPr/>
              </p:nvSpPr>
              <p:spPr bwMode="auto">
                <a:xfrm>
                  <a:off x="264" y="64"/>
                  <a:ext cx="86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887" h="21571">
                      <a:moveTo>
                        <a:pt x="333" y="21571"/>
                      </a:moveTo>
                      <a:lnTo>
                        <a:pt x="8347" y="21315"/>
                      </a:lnTo>
                      <a:cubicBezTo>
                        <a:pt x="9037" y="21271"/>
                        <a:pt x="10582" y="19561"/>
                        <a:pt x="11783" y="17477"/>
                      </a:cubicBezTo>
                      <a:lnTo>
                        <a:pt x="19624" y="3772"/>
                      </a:lnTo>
                      <a:cubicBezTo>
                        <a:pt x="20827" y="1689"/>
                        <a:pt x="21243" y="0"/>
                        <a:pt x="20555" y="0"/>
                      </a:cubicBezTo>
                      <a:lnTo>
                        <a:pt x="12539" y="256"/>
                      </a:lnTo>
                      <a:cubicBezTo>
                        <a:pt x="11847" y="300"/>
                        <a:pt x="10306" y="2010"/>
                        <a:pt x="9103" y="4123"/>
                      </a:cubicBezTo>
                      <a:lnTo>
                        <a:pt x="1260" y="17799"/>
                      </a:lnTo>
                      <a:cubicBezTo>
                        <a:pt x="59" y="19904"/>
                        <a:pt x="-357" y="21600"/>
                        <a:pt x="333" y="21571"/>
                      </a:cubicBezTo>
                      <a:close/>
                      <a:moveTo>
                        <a:pt x="333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6" name="AutoShape 95"/>
                <p:cNvSpPr>
                  <a:spLocks/>
                </p:cNvSpPr>
                <p:nvPr/>
              </p:nvSpPr>
              <p:spPr bwMode="auto">
                <a:xfrm>
                  <a:off x="320" y="64"/>
                  <a:ext cx="70" cy="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0788" h="21571">
                      <a:moveTo>
                        <a:pt x="386" y="21571"/>
                      </a:moveTo>
                      <a:lnTo>
                        <a:pt x="5528" y="21438"/>
                      </a:lnTo>
                      <a:cubicBezTo>
                        <a:pt x="6301" y="21409"/>
                        <a:pt x="8075" y="19798"/>
                        <a:pt x="9438" y="17835"/>
                      </a:cubicBezTo>
                      <a:lnTo>
                        <a:pt x="19356" y="3574"/>
                      </a:lnTo>
                      <a:cubicBezTo>
                        <a:pt x="20729" y="1596"/>
                        <a:pt x="21191" y="0"/>
                        <a:pt x="20408" y="0"/>
                      </a:cubicBezTo>
                      <a:lnTo>
                        <a:pt x="15264" y="169"/>
                      </a:lnTo>
                      <a:cubicBezTo>
                        <a:pt x="14481" y="169"/>
                        <a:pt x="12721" y="1839"/>
                        <a:pt x="11353" y="3765"/>
                      </a:cubicBezTo>
                      <a:lnTo>
                        <a:pt x="1435" y="18040"/>
                      </a:lnTo>
                      <a:cubicBezTo>
                        <a:pt x="65" y="20019"/>
                        <a:pt x="-409" y="21600"/>
                        <a:pt x="386" y="21571"/>
                      </a:cubicBezTo>
                      <a:close/>
                      <a:moveTo>
                        <a:pt x="386" y="21571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7" name="AutoShape 96"/>
                <p:cNvSpPr>
                  <a:spLocks/>
                </p:cNvSpPr>
                <p:nvPr/>
              </p:nvSpPr>
              <p:spPr bwMode="auto">
                <a:xfrm>
                  <a:off x="135" y="0"/>
                  <a:ext cx="281" cy="4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381" h="21584">
                      <a:moveTo>
                        <a:pt x="103" y="21584"/>
                      </a:moveTo>
                      <a:lnTo>
                        <a:pt x="14056" y="20788"/>
                      </a:lnTo>
                      <a:cubicBezTo>
                        <a:pt x="14269" y="20772"/>
                        <a:pt x="14745" y="19855"/>
                        <a:pt x="15116" y="18717"/>
                      </a:cubicBezTo>
                      <a:lnTo>
                        <a:pt x="20993" y="1994"/>
                      </a:lnTo>
                      <a:cubicBezTo>
                        <a:pt x="21362" y="897"/>
                        <a:pt x="21490" y="-8"/>
                        <a:pt x="21278" y="0"/>
                      </a:cubicBezTo>
                      <a:lnTo>
                        <a:pt x="7326" y="792"/>
                      </a:lnTo>
                      <a:cubicBezTo>
                        <a:pt x="7114" y="792"/>
                        <a:pt x="6634" y="1725"/>
                        <a:pt x="6265" y="2867"/>
                      </a:cubicBezTo>
                      <a:lnTo>
                        <a:pt x="390" y="19549"/>
                      </a:lnTo>
                      <a:cubicBezTo>
                        <a:pt x="18" y="20687"/>
                        <a:pt x="-110" y="21592"/>
                        <a:pt x="103" y="21584"/>
                      </a:cubicBezTo>
                      <a:close/>
                      <a:moveTo>
                        <a:pt x="103" y="21584"/>
                      </a:moveTo>
                    </a:path>
                  </a:pathLst>
                </a:custGeom>
                <a:solidFill>
                  <a:srgbClr val="F7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40" name="AutoShape 98"/>
              <p:cNvSpPr>
                <a:spLocks/>
              </p:cNvSpPr>
              <p:nvPr/>
            </p:nvSpPr>
            <p:spPr bwMode="auto">
              <a:xfrm>
                <a:off x="296" y="608"/>
                <a:ext cx="700" cy="2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574" y="21600"/>
                    </a:moveTo>
                    <a:lnTo>
                      <a:pt x="508" y="21600"/>
                    </a:lnTo>
                    <a:lnTo>
                      <a:pt x="0" y="0"/>
                    </a:lnTo>
                    <a:lnTo>
                      <a:pt x="21600" y="6190"/>
                    </a:lnTo>
                    <a:close/>
                    <a:moveTo>
                      <a:pt x="21574" y="21600"/>
                    </a:moveTo>
                  </a:path>
                </a:pathLst>
              </a:custGeom>
              <a:solidFill>
                <a:srgbClr val="768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41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014" cy="617"/>
                <a:chOff x="0" y="0"/>
                <a:chExt cx="1014" cy="617"/>
              </a:xfrm>
            </p:grpSpPr>
            <p:sp>
              <p:nvSpPr>
                <p:cNvPr id="43" name="AutoShape 99"/>
                <p:cNvSpPr>
                  <a:spLocks/>
                </p:cNvSpPr>
                <p:nvPr/>
              </p:nvSpPr>
              <p:spPr bwMode="auto">
                <a:xfrm>
                  <a:off x="0" y="0"/>
                  <a:ext cx="1014" cy="6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240" h="21600">
                      <a:moveTo>
                        <a:pt x="5312" y="19580"/>
                      </a:moveTo>
                      <a:cubicBezTo>
                        <a:pt x="5639" y="20691"/>
                        <a:pt x="6411" y="21600"/>
                        <a:pt x="7028" y="21600"/>
                      </a:cubicBezTo>
                      <a:lnTo>
                        <a:pt x="20565" y="21600"/>
                      </a:lnTo>
                      <a:cubicBezTo>
                        <a:pt x="21182" y="21600"/>
                        <a:pt x="21420" y="20691"/>
                        <a:pt x="21093" y="19580"/>
                      </a:cubicBezTo>
                      <a:lnTo>
                        <a:pt x="15928" y="2019"/>
                      </a:lnTo>
                      <a:cubicBezTo>
                        <a:pt x="15601" y="909"/>
                        <a:pt x="14829" y="0"/>
                        <a:pt x="14212" y="0"/>
                      </a:cubicBezTo>
                      <a:lnTo>
                        <a:pt x="675" y="0"/>
                      </a:lnTo>
                      <a:cubicBezTo>
                        <a:pt x="58" y="0"/>
                        <a:pt x="-180" y="909"/>
                        <a:pt x="147" y="2019"/>
                      </a:cubicBezTo>
                      <a:lnTo>
                        <a:pt x="5312" y="19580"/>
                      </a:lnTo>
                      <a:close/>
                      <a:moveTo>
                        <a:pt x="5312" y="19580"/>
                      </a:move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4" name="AutoShape 100"/>
                <p:cNvSpPr>
                  <a:spLocks/>
                </p:cNvSpPr>
                <p:nvPr/>
              </p:nvSpPr>
              <p:spPr bwMode="auto">
                <a:xfrm>
                  <a:off x="0" y="0"/>
                  <a:ext cx="1014" cy="61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486" h="21600">
                      <a:moveTo>
                        <a:pt x="20993" y="20630"/>
                      </a:moveTo>
                      <a:lnTo>
                        <a:pt x="15767" y="2977"/>
                      </a:lnTo>
                      <a:cubicBezTo>
                        <a:pt x="15437" y="1861"/>
                        <a:pt x="14655" y="948"/>
                        <a:pt x="14031" y="948"/>
                      </a:cubicBezTo>
                      <a:lnTo>
                        <a:pt x="336" y="948"/>
                      </a:lnTo>
                      <a:cubicBezTo>
                        <a:pt x="206" y="948"/>
                        <a:pt x="94" y="989"/>
                        <a:pt x="0" y="1061"/>
                      </a:cubicBezTo>
                      <a:cubicBezTo>
                        <a:pt x="6" y="431"/>
                        <a:pt x="254" y="0"/>
                        <a:pt x="682" y="0"/>
                      </a:cubicBezTo>
                      <a:lnTo>
                        <a:pt x="14377" y="0"/>
                      </a:lnTo>
                      <a:cubicBezTo>
                        <a:pt x="15001" y="0"/>
                        <a:pt x="15782" y="914"/>
                        <a:pt x="16113" y="2030"/>
                      </a:cubicBezTo>
                      <a:lnTo>
                        <a:pt x="21338" y="19683"/>
                      </a:lnTo>
                      <a:cubicBezTo>
                        <a:pt x="21600" y="20568"/>
                        <a:pt x="21503" y="21323"/>
                        <a:pt x="21141" y="21600"/>
                      </a:cubicBezTo>
                      <a:cubicBezTo>
                        <a:pt x="21143" y="21311"/>
                        <a:pt x="21096" y="20980"/>
                        <a:pt x="20993" y="20630"/>
                      </a:cubicBezTo>
                      <a:close/>
                      <a:moveTo>
                        <a:pt x="20993" y="20630"/>
                      </a:moveTo>
                    </a:path>
                  </a:pathLst>
                </a:custGeom>
                <a:solidFill>
                  <a:srgbClr val="E5E5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42" name="AutoShape 102"/>
              <p:cNvSpPr>
                <a:spLocks/>
              </p:cNvSpPr>
              <p:nvPr/>
            </p:nvSpPr>
            <p:spPr bwMode="auto">
              <a:xfrm>
                <a:off x="0" y="0"/>
                <a:ext cx="711" cy="613"/>
              </a:xfrm>
              <a:custGeom>
                <a:avLst/>
                <a:gdLst/>
                <a:ahLst/>
                <a:cxnLst/>
                <a:rect l="0" t="0" r="r" b="b"/>
                <a:pathLst>
                  <a:path w="21342" h="21600">
                    <a:moveTo>
                      <a:pt x="966" y="0"/>
                    </a:moveTo>
                    <a:lnTo>
                      <a:pt x="20353" y="0"/>
                    </a:lnTo>
                    <a:cubicBezTo>
                      <a:pt x="20668" y="0"/>
                      <a:pt x="21010" y="119"/>
                      <a:pt x="21342" y="320"/>
                    </a:cubicBezTo>
                    <a:lnTo>
                      <a:pt x="9470" y="21600"/>
                    </a:lnTo>
                    <a:cubicBezTo>
                      <a:pt x="8734" y="21316"/>
                      <a:pt x="7974" y="20573"/>
                      <a:pt x="7607" y="19696"/>
                    </a:cubicBezTo>
                    <a:lnTo>
                      <a:pt x="210" y="2031"/>
                    </a:lnTo>
                    <a:cubicBezTo>
                      <a:pt x="-258" y="914"/>
                      <a:pt x="82" y="0"/>
                      <a:pt x="966" y="0"/>
                    </a:cubicBezTo>
                    <a:close/>
                    <a:moveTo>
                      <a:pt x="966" y="0"/>
                    </a:move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0" name="Group 106"/>
            <p:cNvGrpSpPr>
              <a:grpSpLocks/>
            </p:cNvGrpSpPr>
            <p:nvPr/>
          </p:nvGrpSpPr>
          <p:grpSpPr bwMode="auto">
            <a:xfrm>
              <a:off x="952" y="1136"/>
              <a:ext cx="509" cy="935"/>
              <a:chOff x="0" y="0"/>
              <a:chExt cx="509" cy="935"/>
            </a:xfrm>
          </p:grpSpPr>
          <p:sp>
            <p:nvSpPr>
              <p:cNvPr id="35" name="AutoShape 104"/>
              <p:cNvSpPr>
                <a:spLocks/>
              </p:cNvSpPr>
              <p:nvPr/>
            </p:nvSpPr>
            <p:spPr bwMode="auto">
              <a:xfrm>
                <a:off x="119" y="0"/>
                <a:ext cx="390" cy="831"/>
              </a:xfrm>
              <a:custGeom>
                <a:avLst/>
                <a:gdLst/>
                <a:ahLst/>
                <a:cxnLst/>
                <a:rect l="0" t="0" r="r" b="b"/>
                <a:pathLst>
                  <a:path w="20190" h="21436">
                    <a:moveTo>
                      <a:pt x="0" y="19423"/>
                    </a:moveTo>
                    <a:cubicBezTo>
                      <a:pt x="0" y="19423"/>
                      <a:pt x="8239" y="14994"/>
                      <a:pt x="11316" y="10718"/>
                    </a:cubicBezTo>
                    <a:cubicBezTo>
                      <a:pt x="14827" y="5839"/>
                      <a:pt x="7888" y="170"/>
                      <a:pt x="13937" y="3"/>
                    </a:cubicBezTo>
                    <a:cubicBezTo>
                      <a:pt x="19987" y="-164"/>
                      <a:pt x="21600" y="7766"/>
                      <a:pt x="18979" y="11882"/>
                    </a:cubicBezTo>
                    <a:cubicBezTo>
                      <a:pt x="16357" y="15998"/>
                      <a:pt x="5356" y="21436"/>
                      <a:pt x="5356" y="21436"/>
                    </a:cubicBezTo>
                    <a:lnTo>
                      <a:pt x="0" y="19423"/>
                    </a:lnTo>
                    <a:close/>
                    <a:moveTo>
                      <a:pt x="0" y="19423"/>
                    </a:moveTo>
                  </a:path>
                </a:pathLst>
              </a:custGeom>
              <a:solidFill>
                <a:srgbClr val="BED3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" name="AutoShape 105"/>
              <p:cNvSpPr>
                <a:spLocks/>
              </p:cNvSpPr>
              <p:nvPr/>
            </p:nvSpPr>
            <p:spPr bwMode="auto">
              <a:xfrm>
                <a:off x="0" y="768"/>
                <a:ext cx="209" cy="167"/>
              </a:xfrm>
              <a:custGeom>
                <a:avLst/>
                <a:gdLst/>
                <a:ahLst/>
                <a:cxnLst/>
                <a:rect l="0" t="0" r="r" b="b"/>
                <a:pathLst>
                  <a:path w="20286" h="19955">
                    <a:moveTo>
                      <a:pt x="20286" y="6262"/>
                    </a:moveTo>
                    <a:cubicBezTo>
                      <a:pt x="20286" y="6262"/>
                      <a:pt x="17208" y="15678"/>
                      <a:pt x="10505" y="19398"/>
                    </a:cubicBezTo>
                    <a:cubicBezTo>
                      <a:pt x="8721" y="20824"/>
                      <a:pt x="8398" y="19216"/>
                      <a:pt x="9528" y="17885"/>
                    </a:cubicBezTo>
                    <a:cubicBezTo>
                      <a:pt x="10657" y="16552"/>
                      <a:pt x="11957" y="14737"/>
                      <a:pt x="12052" y="14569"/>
                    </a:cubicBezTo>
                    <a:cubicBezTo>
                      <a:pt x="12143" y="14400"/>
                      <a:pt x="8850" y="17256"/>
                      <a:pt x="7633" y="18449"/>
                    </a:cubicBezTo>
                    <a:cubicBezTo>
                      <a:pt x="6414" y="19643"/>
                      <a:pt x="5108" y="18280"/>
                      <a:pt x="6450" y="16760"/>
                    </a:cubicBezTo>
                    <a:cubicBezTo>
                      <a:pt x="7790" y="15235"/>
                      <a:pt x="10398" y="12551"/>
                      <a:pt x="10398" y="12551"/>
                    </a:cubicBezTo>
                    <a:cubicBezTo>
                      <a:pt x="10398" y="12551"/>
                      <a:pt x="5725" y="16787"/>
                      <a:pt x="4484" y="17575"/>
                    </a:cubicBezTo>
                    <a:cubicBezTo>
                      <a:pt x="3246" y="18365"/>
                      <a:pt x="2099" y="16904"/>
                      <a:pt x="3521" y="15492"/>
                    </a:cubicBezTo>
                    <a:cubicBezTo>
                      <a:pt x="4944" y="14083"/>
                      <a:pt x="8700" y="10515"/>
                      <a:pt x="8700" y="10515"/>
                    </a:cubicBezTo>
                    <a:cubicBezTo>
                      <a:pt x="8700" y="10515"/>
                      <a:pt x="4912" y="14106"/>
                      <a:pt x="3236" y="14827"/>
                    </a:cubicBezTo>
                    <a:cubicBezTo>
                      <a:pt x="1561" y="15547"/>
                      <a:pt x="849" y="13881"/>
                      <a:pt x="2180" y="12550"/>
                    </a:cubicBezTo>
                    <a:cubicBezTo>
                      <a:pt x="3512" y="11223"/>
                      <a:pt x="6304" y="9162"/>
                      <a:pt x="6304" y="9162"/>
                    </a:cubicBezTo>
                    <a:cubicBezTo>
                      <a:pt x="6304" y="9162"/>
                      <a:pt x="4291" y="8876"/>
                      <a:pt x="2512" y="10047"/>
                    </a:cubicBezTo>
                    <a:cubicBezTo>
                      <a:pt x="487" y="11384"/>
                      <a:pt x="-1314" y="9690"/>
                      <a:pt x="1307" y="7114"/>
                    </a:cubicBezTo>
                    <a:cubicBezTo>
                      <a:pt x="2906" y="5545"/>
                      <a:pt x="8747" y="-776"/>
                      <a:pt x="13615" y="79"/>
                    </a:cubicBezTo>
                    <a:cubicBezTo>
                      <a:pt x="18205" y="3916"/>
                      <a:pt x="20286" y="6262"/>
                      <a:pt x="20286" y="6262"/>
                    </a:cubicBezTo>
                    <a:close/>
                    <a:moveTo>
                      <a:pt x="20286" y="6262"/>
                    </a:moveTo>
                  </a:path>
                </a:pathLst>
              </a:custGeom>
              <a:solidFill>
                <a:srgbClr val="F8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1" name="AutoShape 107"/>
            <p:cNvSpPr>
              <a:spLocks/>
            </p:cNvSpPr>
            <p:nvPr/>
          </p:nvSpPr>
          <p:spPr bwMode="auto">
            <a:xfrm>
              <a:off x="656" y="215"/>
              <a:ext cx="613" cy="656"/>
            </a:xfrm>
            <a:custGeom>
              <a:avLst/>
              <a:gdLst/>
              <a:ahLst/>
              <a:cxnLst/>
              <a:rect l="0" t="0" r="r" b="b"/>
              <a:pathLst>
                <a:path w="19431" h="20760">
                  <a:moveTo>
                    <a:pt x="12907" y="20678"/>
                  </a:moveTo>
                  <a:cubicBezTo>
                    <a:pt x="12907" y="20678"/>
                    <a:pt x="7507" y="21600"/>
                    <a:pt x="5136" y="17254"/>
                  </a:cubicBezTo>
                  <a:cubicBezTo>
                    <a:pt x="2766" y="12907"/>
                    <a:pt x="0" y="3029"/>
                    <a:pt x="0" y="3029"/>
                  </a:cubicBezTo>
                  <a:cubicBezTo>
                    <a:pt x="0" y="3029"/>
                    <a:pt x="6454" y="2898"/>
                    <a:pt x="10932" y="0"/>
                  </a:cubicBezTo>
                  <a:cubicBezTo>
                    <a:pt x="16463" y="3029"/>
                    <a:pt x="19097" y="3424"/>
                    <a:pt x="19097" y="3424"/>
                  </a:cubicBezTo>
                  <a:cubicBezTo>
                    <a:pt x="19097" y="3424"/>
                    <a:pt x="21600" y="18835"/>
                    <a:pt x="12907" y="20678"/>
                  </a:cubicBezTo>
                  <a:close/>
                  <a:moveTo>
                    <a:pt x="12907" y="20678"/>
                  </a:moveTo>
                </a:path>
              </a:pathLst>
            </a:custGeom>
            <a:solidFill>
              <a:srgbClr val="FED1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AutoShape 108"/>
            <p:cNvSpPr>
              <a:spLocks/>
            </p:cNvSpPr>
            <p:nvPr/>
          </p:nvSpPr>
          <p:spPr bwMode="auto">
            <a:xfrm>
              <a:off x="656" y="272"/>
              <a:ext cx="355" cy="60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049" y="0"/>
                  </a:moveTo>
                  <a:cubicBezTo>
                    <a:pt x="15079" y="1534"/>
                    <a:pt x="15868" y="2730"/>
                    <a:pt x="15868" y="2730"/>
                  </a:cubicBezTo>
                  <a:cubicBezTo>
                    <a:pt x="15868" y="2730"/>
                    <a:pt x="15908" y="4512"/>
                    <a:pt x="15868" y="7726"/>
                  </a:cubicBezTo>
                  <a:cubicBezTo>
                    <a:pt x="15828" y="10941"/>
                    <a:pt x="15001" y="14742"/>
                    <a:pt x="16655" y="17122"/>
                  </a:cubicBezTo>
                  <a:cubicBezTo>
                    <a:pt x="18299" y="19486"/>
                    <a:pt x="18507" y="21079"/>
                    <a:pt x="21600" y="21600"/>
                  </a:cubicBezTo>
                  <a:cubicBezTo>
                    <a:pt x="18176" y="21514"/>
                    <a:pt x="12793" y="20830"/>
                    <a:pt x="9846" y="17636"/>
                  </a:cubicBezTo>
                  <a:cubicBezTo>
                    <a:pt x="5302" y="12708"/>
                    <a:pt x="0" y="1509"/>
                    <a:pt x="0" y="1509"/>
                  </a:cubicBezTo>
                  <a:cubicBezTo>
                    <a:pt x="0" y="1509"/>
                    <a:pt x="6951" y="1425"/>
                    <a:pt x="14049" y="0"/>
                  </a:cubicBezTo>
                  <a:close/>
                  <a:moveTo>
                    <a:pt x="14049" y="0"/>
                  </a:moveTo>
                </a:path>
              </a:pathLst>
            </a:custGeom>
            <a:solidFill>
              <a:srgbClr val="FFC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AutoShape 109"/>
            <p:cNvSpPr>
              <a:spLocks/>
            </p:cNvSpPr>
            <p:nvPr/>
          </p:nvSpPr>
          <p:spPr bwMode="auto">
            <a:xfrm>
              <a:off x="504" y="0"/>
              <a:ext cx="813" cy="586"/>
            </a:xfrm>
            <a:custGeom>
              <a:avLst/>
              <a:gdLst/>
              <a:ahLst/>
              <a:cxnLst/>
              <a:rect l="0" t="0" r="r" b="b"/>
              <a:pathLst>
                <a:path w="21241" h="19739">
                  <a:moveTo>
                    <a:pt x="19624" y="19739"/>
                  </a:moveTo>
                  <a:cubicBezTo>
                    <a:pt x="19624" y="19739"/>
                    <a:pt x="21600" y="13792"/>
                    <a:pt x="21183" y="8315"/>
                  </a:cubicBezTo>
                  <a:cubicBezTo>
                    <a:pt x="20766" y="2837"/>
                    <a:pt x="15357" y="-1861"/>
                    <a:pt x="10943" y="734"/>
                  </a:cubicBezTo>
                  <a:cubicBezTo>
                    <a:pt x="4707" y="4401"/>
                    <a:pt x="0" y="3129"/>
                    <a:pt x="0" y="3129"/>
                  </a:cubicBezTo>
                  <a:cubicBezTo>
                    <a:pt x="0" y="3129"/>
                    <a:pt x="1652" y="11403"/>
                    <a:pt x="4238" y="12295"/>
                  </a:cubicBezTo>
                  <a:cubicBezTo>
                    <a:pt x="12230" y="15051"/>
                    <a:pt x="15179" y="10056"/>
                    <a:pt x="15179" y="10056"/>
                  </a:cubicBezTo>
                  <a:cubicBezTo>
                    <a:pt x="15179" y="10056"/>
                    <a:pt x="16318" y="14509"/>
                    <a:pt x="18069" y="16764"/>
                  </a:cubicBezTo>
                  <a:cubicBezTo>
                    <a:pt x="18889" y="13283"/>
                    <a:pt x="17920" y="10427"/>
                    <a:pt x="17920" y="10427"/>
                  </a:cubicBezTo>
                  <a:cubicBezTo>
                    <a:pt x="17920" y="10427"/>
                    <a:pt x="20291" y="17592"/>
                    <a:pt x="19624" y="19739"/>
                  </a:cubicBezTo>
                  <a:close/>
                  <a:moveTo>
                    <a:pt x="19624" y="19739"/>
                  </a:moveTo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AutoShape 110"/>
            <p:cNvSpPr>
              <a:spLocks/>
            </p:cNvSpPr>
            <p:nvPr/>
          </p:nvSpPr>
          <p:spPr bwMode="auto">
            <a:xfrm>
              <a:off x="856" y="720"/>
              <a:ext cx="174" cy="44"/>
            </a:xfrm>
            <a:custGeom>
              <a:avLst/>
              <a:gdLst/>
              <a:ahLst/>
              <a:cxnLst/>
              <a:rect l="0" t="0" r="r" b="b"/>
              <a:pathLst>
                <a:path w="21600" h="9600">
                  <a:moveTo>
                    <a:pt x="0" y="0"/>
                  </a:moveTo>
                  <a:cubicBezTo>
                    <a:pt x="0" y="0"/>
                    <a:pt x="11464" y="21600"/>
                    <a:pt x="21600" y="0"/>
                  </a:cubicBezTo>
                </a:path>
              </a:pathLst>
            </a:custGeom>
            <a:solidFill>
              <a:srgbClr val="FED196"/>
            </a:solidFill>
            <a:ln w="12700" cap="flat">
              <a:solidFill>
                <a:srgbClr val="221F1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AutoShape 111"/>
            <p:cNvSpPr>
              <a:spLocks/>
            </p:cNvSpPr>
            <p:nvPr/>
          </p:nvSpPr>
          <p:spPr bwMode="auto">
            <a:xfrm>
              <a:off x="856" y="504"/>
              <a:ext cx="62" cy="197"/>
            </a:xfrm>
            <a:custGeom>
              <a:avLst/>
              <a:gdLst/>
              <a:ahLst/>
              <a:cxnLst/>
              <a:rect l="0" t="0" r="r" b="b"/>
              <a:pathLst>
                <a:path w="15193" h="21600">
                  <a:moveTo>
                    <a:pt x="15193" y="21600"/>
                  </a:moveTo>
                  <a:cubicBezTo>
                    <a:pt x="7790" y="21600"/>
                    <a:pt x="-6407" y="18410"/>
                    <a:pt x="3261" y="13588"/>
                  </a:cubicBezTo>
                  <a:cubicBezTo>
                    <a:pt x="12104" y="9180"/>
                    <a:pt x="14377" y="0"/>
                    <a:pt x="14377" y="0"/>
                  </a:cubicBezTo>
                </a:path>
              </a:pathLst>
            </a:custGeom>
            <a:solidFill>
              <a:srgbClr val="FED196"/>
            </a:solidFill>
            <a:ln w="12700" cap="flat">
              <a:solidFill>
                <a:srgbClr val="221F1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AutoShape 112"/>
            <p:cNvSpPr>
              <a:spLocks/>
            </p:cNvSpPr>
            <p:nvPr/>
          </p:nvSpPr>
          <p:spPr bwMode="auto">
            <a:xfrm>
              <a:off x="504" y="0"/>
              <a:ext cx="813" cy="586"/>
            </a:xfrm>
            <a:custGeom>
              <a:avLst/>
              <a:gdLst/>
              <a:ahLst/>
              <a:cxnLst/>
              <a:rect l="0" t="0" r="r" b="b"/>
              <a:pathLst>
                <a:path w="20728" h="19739">
                  <a:moveTo>
                    <a:pt x="12487" y="5811"/>
                  </a:moveTo>
                  <a:cubicBezTo>
                    <a:pt x="6528" y="11188"/>
                    <a:pt x="1577" y="7803"/>
                    <a:pt x="1167" y="7509"/>
                  </a:cubicBezTo>
                  <a:cubicBezTo>
                    <a:pt x="421" y="5282"/>
                    <a:pt x="0" y="3129"/>
                    <a:pt x="0" y="3129"/>
                  </a:cubicBezTo>
                  <a:cubicBezTo>
                    <a:pt x="0" y="3129"/>
                    <a:pt x="4593" y="4401"/>
                    <a:pt x="10678" y="734"/>
                  </a:cubicBezTo>
                  <a:cubicBezTo>
                    <a:pt x="14986" y="-1861"/>
                    <a:pt x="20265" y="2836"/>
                    <a:pt x="20671" y="8315"/>
                  </a:cubicBezTo>
                  <a:cubicBezTo>
                    <a:pt x="21078" y="13792"/>
                    <a:pt x="19150" y="19739"/>
                    <a:pt x="19150" y="19739"/>
                  </a:cubicBezTo>
                  <a:cubicBezTo>
                    <a:pt x="19217" y="19521"/>
                    <a:pt x="19240" y="18567"/>
                    <a:pt x="19250" y="18257"/>
                  </a:cubicBezTo>
                  <a:cubicBezTo>
                    <a:pt x="21600" y="466"/>
                    <a:pt x="13164" y="5211"/>
                    <a:pt x="12487" y="5811"/>
                  </a:cubicBezTo>
                  <a:close/>
                  <a:moveTo>
                    <a:pt x="12487" y="5811"/>
                  </a:moveTo>
                </a:path>
              </a:pathLst>
            </a:custGeom>
            <a:solidFill>
              <a:srgbClr val="3D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7" name="Group 116"/>
            <p:cNvGrpSpPr>
              <a:grpSpLocks/>
            </p:cNvGrpSpPr>
            <p:nvPr/>
          </p:nvGrpSpPr>
          <p:grpSpPr bwMode="auto">
            <a:xfrm>
              <a:off x="776" y="480"/>
              <a:ext cx="74" cy="74"/>
              <a:chOff x="0" y="0"/>
              <a:chExt cx="74" cy="74"/>
            </a:xfrm>
          </p:grpSpPr>
          <p:sp>
            <p:nvSpPr>
              <p:cNvPr id="32" name="AutoShape 113"/>
              <p:cNvSpPr>
                <a:spLocks/>
              </p:cNvSpPr>
              <p:nvPr/>
            </p:nvSpPr>
            <p:spPr bwMode="auto">
              <a:xfrm>
                <a:off x="0" y="0"/>
                <a:ext cx="74" cy="74"/>
              </a:xfrm>
              <a:custGeom>
                <a:avLst/>
                <a:gdLst/>
                <a:ahLst/>
                <a:cxnLst/>
                <a:rect l="0" t="0" r="r" b="b"/>
                <a:pathLst>
                  <a:path w="21593" h="21595">
                    <a:moveTo>
                      <a:pt x="0" y="10797"/>
                    </a:moveTo>
                    <a:cubicBezTo>
                      <a:pt x="0" y="4836"/>
                      <a:pt x="4837" y="0"/>
                      <a:pt x="10797" y="0"/>
                    </a:cubicBezTo>
                    <a:cubicBezTo>
                      <a:pt x="16763" y="0"/>
                      <a:pt x="21600" y="4836"/>
                      <a:pt x="21593" y="10797"/>
                    </a:cubicBezTo>
                    <a:cubicBezTo>
                      <a:pt x="21600" y="16764"/>
                      <a:pt x="16765" y="21600"/>
                      <a:pt x="10797" y="21595"/>
                    </a:cubicBezTo>
                    <a:cubicBezTo>
                      <a:pt x="4837" y="21600"/>
                      <a:pt x="0" y="16764"/>
                      <a:pt x="0" y="10797"/>
                    </a:cubicBezTo>
                    <a:close/>
                    <a:moveTo>
                      <a:pt x="0" y="1079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AutoShape 114"/>
              <p:cNvSpPr>
                <a:spLocks/>
              </p:cNvSpPr>
              <p:nvPr/>
            </p:nvSpPr>
            <p:spPr bwMode="auto">
              <a:xfrm>
                <a:off x="15" y="16"/>
                <a:ext cx="56" cy="5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97">
                    <a:moveTo>
                      <a:pt x="0" y="10791"/>
                    </a:moveTo>
                    <a:cubicBezTo>
                      <a:pt x="0" y="4837"/>
                      <a:pt x="4839" y="0"/>
                      <a:pt x="10795" y="0"/>
                    </a:cubicBezTo>
                    <a:cubicBezTo>
                      <a:pt x="16764" y="0"/>
                      <a:pt x="21600" y="4837"/>
                      <a:pt x="21600" y="10791"/>
                    </a:cubicBezTo>
                    <a:cubicBezTo>
                      <a:pt x="21600" y="16760"/>
                      <a:pt x="16764" y="21597"/>
                      <a:pt x="10795" y="21597"/>
                    </a:cubicBezTo>
                    <a:cubicBezTo>
                      <a:pt x="4839" y="21600"/>
                      <a:pt x="0" y="16760"/>
                      <a:pt x="0" y="10791"/>
                    </a:cubicBezTo>
                    <a:close/>
                    <a:moveTo>
                      <a:pt x="0" y="10791"/>
                    </a:moveTo>
                  </a:path>
                </a:pathLst>
              </a:custGeom>
              <a:solidFill>
                <a:srgbClr val="87A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AutoShape 115"/>
              <p:cNvSpPr>
                <a:spLocks/>
              </p:cNvSpPr>
              <p:nvPr/>
            </p:nvSpPr>
            <p:spPr bwMode="auto">
              <a:xfrm>
                <a:off x="32" y="32"/>
                <a:ext cx="30" cy="30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B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8" name="Group 120"/>
            <p:cNvGrpSpPr>
              <a:grpSpLocks/>
            </p:cNvGrpSpPr>
            <p:nvPr/>
          </p:nvGrpSpPr>
          <p:grpSpPr bwMode="auto">
            <a:xfrm>
              <a:off x="992" y="480"/>
              <a:ext cx="74" cy="74"/>
              <a:chOff x="0" y="0"/>
              <a:chExt cx="74" cy="74"/>
            </a:xfrm>
          </p:grpSpPr>
          <p:sp>
            <p:nvSpPr>
              <p:cNvPr id="29" name="AutoShape 117"/>
              <p:cNvSpPr>
                <a:spLocks/>
              </p:cNvSpPr>
              <p:nvPr/>
            </p:nvSpPr>
            <p:spPr bwMode="auto">
              <a:xfrm>
                <a:off x="0" y="0"/>
                <a:ext cx="74" cy="74"/>
              </a:xfrm>
              <a:custGeom>
                <a:avLst/>
                <a:gdLst/>
                <a:ahLst/>
                <a:cxnLst/>
                <a:rect l="0" t="0" r="r" b="b"/>
                <a:pathLst>
                  <a:path w="21593" h="21595">
                    <a:moveTo>
                      <a:pt x="21593" y="10797"/>
                    </a:moveTo>
                    <a:cubicBezTo>
                      <a:pt x="21593" y="4836"/>
                      <a:pt x="16758" y="0"/>
                      <a:pt x="10799" y="0"/>
                    </a:cubicBezTo>
                    <a:cubicBezTo>
                      <a:pt x="4830" y="0"/>
                      <a:pt x="-7" y="4836"/>
                      <a:pt x="0" y="10797"/>
                    </a:cubicBezTo>
                    <a:cubicBezTo>
                      <a:pt x="-7" y="16764"/>
                      <a:pt x="4830" y="21600"/>
                      <a:pt x="10799" y="21595"/>
                    </a:cubicBezTo>
                    <a:cubicBezTo>
                      <a:pt x="16758" y="21600"/>
                      <a:pt x="21593" y="16764"/>
                      <a:pt x="21593" y="10797"/>
                    </a:cubicBezTo>
                    <a:close/>
                    <a:moveTo>
                      <a:pt x="21593" y="1079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AutoShape 118"/>
              <p:cNvSpPr>
                <a:spLocks/>
              </p:cNvSpPr>
              <p:nvPr/>
            </p:nvSpPr>
            <p:spPr bwMode="auto">
              <a:xfrm>
                <a:off x="8" y="16"/>
                <a:ext cx="55" cy="5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97">
                    <a:moveTo>
                      <a:pt x="21600" y="10791"/>
                    </a:moveTo>
                    <a:cubicBezTo>
                      <a:pt x="21600" y="4837"/>
                      <a:pt x="16760" y="0"/>
                      <a:pt x="10803" y="0"/>
                    </a:cubicBezTo>
                    <a:cubicBezTo>
                      <a:pt x="4840" y="0"/>
                      <a:pt x="0" y="4837"/>
                      <a:pt x="0" y="10791"/>
                    </a:cubicBezTo>
                    <a:cubicBezTo>
                      <a:pt x="0" y="16760"/>
                      <a:pt x="4840" y="21597"/>
                      <a:pt x="10803" y="21597"/>
                    </a:cubicBezTo>
                    <a:cubicBezTo>
                      <a:pt x="16760" y="21600"/>
                      <a:pt x="21600" y="16760"/>
                      <a:pt x="21600" y="10791"/>
                    </a:cubicBezTo>
                    <a:close/>
                    <a:moveTo>
                      <a:pt x="21600" y="10791"/>
                    </a:moveTo>
                  </a:path>
                </a:pathLst>
              </a:custGeom>
              <a:solidFill>
                <a:srgbClr val="87A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AutoShape 119"/>
              <p:cNvSpPr>
                <a:spLocks/>
              </p:cNvSpPr>
              <p:nvPr/>
            </p:nvSpPr>
            <p:spPr bwMode="auto">
              <a:xfrm>
                <a:off x="16" y="32"/>
                <a:ext cx="30" cy="30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rgbClr val="0B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11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Summary of our </a:t>
            </a:r>
            <a:r>
              <a:rPr lang="en-US" dirty="0"/>
              <a:t>S</a:t>
            </a:r>
            <a:r>
              <a:rPr lang="en-US" dirty="0" smtClean="0"/>
              <a:t>tandard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DB Systel GmbH | Matthias Nöll, Richard Rieb | 2017-08-30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BBF8D-4D66-457B-BCC5-64411FD377C1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529328999"/>
              </p:ext>
            </p:extLst>
          </p:nvPr>
        </p:nvGraphicFramePr>
        <p:xfrm>
          <a:off x="2337925" y="1412776"/>
          <a:ext cx="7522501" cy="4870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8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auto">
          <a:xfrm>
            <a:off x="4875039" y="2636912"/>
            <a:ext cx="2448272" cy="352839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144000" rIns="72000" bIns="14400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DB Office" pitchFamily="34" charset="0"/>
              </a:rPr>
              <a:t>Linux Server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Bonus: Database </a:t>
            </a:r>
            <a:r>
              <a:rPr lang="en-US" dirty="0"/>
              <a:t>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DB Systel GmbH | Matthias Nöll, Richard Rieb | 2017-08-30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BBF8D-4D66-457B-BCC5-64411FD377C1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235079" y="2420888"/>
            <a:ext cx="1728192" cy="504056"/>
          </a:xfrm>
          <a:prstGeom prst="rect">
            <a:avLst/>
          </a:prstGeom>
          <a:solidFill>
            <a:srgbClr val="0087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B Office" pitchFamily="34" charset="0"/>
              </a:rPr>
              <a:t>APACHE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5235079" y="3284984"/>
            <a:ext cx="1728192" cy="504056"/>
          </a:xfrm>
          <a:prstGeom prst="rect">
            <a:avLst/>
          </a:prstGeom>
          <a:solidFill>
            <a:srgbClr val="0087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B Office" pitchFamily="34" charset="0"/>
              </a:rPr>
              <a:t>TOMCAT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5451103" y="3717032"/>
            <a:ext cx="1296144" cy="29403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B Office" pitchFamily="34" charset="0"/>
              </a:rPr>
              <a:t>ORDS</a:t>
            </a:r>
          </a:p>
        </p:txBody>
      </p:sp>
      <p:sp>
        <p:nvSpPr>
          <p:cNvPr id="6" name="Zylinder 5"/>
          <p:cNvSpPr/>
          <p:nvPr/>
        </p:nvSpPr>
        <p:spPr bwMode="auto">
          <a:xfrm>
            <a:off x="5523111" y="4509120"/>
            <a:ext cx="1152128" cy="936104"/>
          </a:xfrm>
          <a:prstGeom prst="can">
            <a:avLst>
              <a:gd name="adj" fmla="val 32326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ORACLE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DB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Wolke 8"/>
          <p:cNvSpPr/>
          <p:nvPr/>
        </p:nvSpPr>
        <p:spPr bwMode="auto">
          <a:xfrm>
            <a:off x="5559115" y="1412776"/>
            <a:ext cx="1080120" cy="720080"/>
          </a:xfrm>
          <a:prstGeom prst="cloud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rPr>
              <a:t>Client</a:t>
            </a:r>
          </a:p>
        </p:txBody>
      </p:sp>
      <p:cxnSp>
        <p:nvCxnSpPr>
          <p:cNvPr id="12" name="Gerade Verbindung mit Pfeil 11"/>
          <p:cNvCxnSpPr>
            <a:stCxn id="9" idx="1"/>
            <a:endCxn id="5" idx="0"/>
          </p:cNvCxnSpPr>
          <p:nvPr/>
        </p:nvCxnSpPr>
        <p:spPr bwMode="auto">
          <a:xfrm>
            <a:off x="6099175" y="2132089"/>
            <a:ext cx="0" cy="28879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>
            <a:stCxn id="5" idx="2"/>
          </p:cNvCxnSpPr>
          <p:nvPr/>
        </p:nvCxnSpPr>
        <p:spPr bwMode="auto">
          <a:xfrm>
            <a:off x="6099175" y="2924944"/>
            <a:ext cx="0" cy="3600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>
            <a:endCxn id="6" idx="1"/>
          </p:cNvCxnSpPr>
          <p:nvPr/>
        </p:nvCxnSpPr>
        <p:spPr bwMode="auto">
          <a:xfrm>
            <a:off x="6099175" y="4005064"/>
            <a:ext cx="0" cy="5040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5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763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Bonus: Database </a:t>
            </a:r>
            <a:r>
              <a:rPr lang="en-US" dirty="0"/>
              <a:t>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DB Systel GmbH | Matthias Nöll, Richard Rieb | 2017-08-30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BBF8D-4D66-457B-BCC5-64411FD377C1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Zylinder 5"/>
          <p:cNvSpPr/>
          <p:nvPr/>
        </p:nvSpPr>
        <p:spPr bwMode="auto">
          <a:xfrm>
            <a:off x="2642791" y="1556792"/>
            <a:ext cx="6912768" cy="936104"/>
          </a:xfrm>
          <a:prstGeom prst="can">
            <a:avLst>
              <a:gd name="adj" fmla="val 32326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CDB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2642791" y="3068960"/>
            <a:ext cx="3312368" cy="2768960"/>
            <a:chOff x="2642791" y="3429000"/>
            <a:chExt cx="3312368" cy="2408920"/>
          </a:xfrm>
          <a:solidFill>
            <a:schemeClr val="accent1"/>
          </a:solidFill>
        </p:grpSpPr>
        <p:sp>
          <p:nvSpPr>
            <p:cNvPr id="9" name="Zylinder 8"/>
            <p:cNvSpPr/>
            <p:nvPr/>
          </p:nvSpPr>
          <p:spPr bwMode="auto">
            <a:xfrm>
              <a:off x="2642791" y="4541776"/>
              <a:ext cx="3312368" cy="1296144"/>
            </a:xfrm>
            <a:prstGeom prst="can">
              <a:avLst>
                <a:gd name="adj" fmla="val 16056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Data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7" name="Zylinder 6"/>
            <p:cNvSpPr/>
            <p:nvPr/>
          </p:nvSpPr>
          <p:spPr bwMode="auto">
            <a:xfrm>
              <a:off x="2642791" y="3429000"/>
              <a:ext cx="3312368" cy="1296144"/>
            </a:xfrm>
            <a:prstGeom prst="can">
              <a:avLst>
                <a:gd name="adj" fmla="val 16056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APEX Engine-/Metadata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</p:grpSp>
      <p:sp>
        <p:nvSpPr>
          <p:cNvPr id="10" name="Rechteck 9"/>
          <p:cNvSpPr/>
          <p:nvPr/>
        </p:nvSpPr>
        <p:spPr bwMode="auto">
          <a:xfrm>
            <a:off x="2963479" y="5013240"/>
            <a:ext cx="1296000" cy="288000"/>
          </a:xfrm>
          <a:prstGeom prst="rect">
            <a:avLst/>
          </a:prstGeom>
          <a:solidFill>
            <a:srgbClr val="0087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B Office" pitchFamily="34" charset="0"/>
              </a:rPr>
              <a:t>Schema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2963479" y="5373248"/>
            <a:ext cx="1296000" cy="288000"/>
          </a:xfrm>
          <a:prstGeom prst="rect">
            <a:avLst/>
          </a:prstGeom>
          <a:solidFill>
            <a:srgbClr val="0087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B Office" pitchFamily="34" charset="0"/>
              </a:rPr>
              <a:t>Schema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4331631" y="5013240"/>
            <a:ext cx="1296000" cy="288000"/>
          </a:xfrm>
          <a:prstGeom prst="rect">
            <a:avLst/>
          </a:prstGeom>
          <a:solidFill>
            <a:srgbClr val="0087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B Office" pitchFamily="34" charset="0"/>
              </a:rPr>
              <a:t>Schema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4331631" y="5373248"/>
            <a:ext cx="1296000" cy="288000"/>
          </a:xfrm>
          <a:prstGeom prst="rect">
            <a:avLst/>
          </a:prstGeom>
          <a:solidFill>
            <a:srgbClr val="0087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B Office" pitchFamily="34" charset="0"/>
              </a:rPr>
              <a:t>Schema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3650950" y="5909928"/>
            <a:ext cx="1296000" cy="28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DB Office" pitchFamily="34" charset="0"/>
              </a:rPr>
              <a:t>PDB</a:t>
            </a:r>
          </a:p>
        </p:txBody>
      </p:sp>
      <p:cxnSp>
        <p:nvCxnSpPr>
          <p:cNvPr id="16" name="Gewinkelte Verbindung 15"/>
          <p:cNvCxnSpPr>
            <a:stCxn id="6" idx="3"/>
            <a:endCxn id="7" idx="1"/>
          </p:cNvCxnSpPr>
          <p:nvPr/>
        </p:nvCxnSpPr>
        <p:spPr bwMode="auto">
          <a:xfrm rot="5400000">
            <a:off x="4911043" y="1880828"/>
            <a:ext cx="576064" cy="1800200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uppieren 17"/>
          <p:cNvGrpSpPr/>
          <p:nvPr/>
        </p:nvGrpSpPr>
        <p:grpSpPr>
          <a:xfrm>
            <a:off x="6243191" y="3068960"/>
            <a:ext cx="3312368" cy="2768960"/>
            <a:chOff x="2642791" y="3429000"/>
            <a:chExt cx="3312368" cy="2408920"/>
          </a:xfrm>
          <a:solidFill>
            <a:schemeClr val="accent1"/>
          </a:solidFill>
        </p:grpSpPr>
        <p:sp>
          <p:nvSpPr>
            <p:cNvPr id="19" name="Zylinder 18"/>
            <p:cNvSpPr/>
            <p:nvPr/>
          </p:nvSpPr>
          <p:spPr bwMode="auto">
            <a:xfrm>
              <a:off x="2642791" y="4541776"/>
              <a:ext cx="3312368" cy="1296144"/>
            </a:xfrm>
            <a:prstGeom prst="can">
              <a:avLst>
                <a:gd name="adj" fmla="val 16056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Data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20" name="Zylinder 19"/>
            <p:cNvSpPr/>
            <p:nvPr/>
          </p:nvSpPr>
          <p:spPr bwMode="auto">
            <a:xfrm>
              <a:off x="2642791" y="3429000"/>
              <a:ext cx="3312368" cy="1296144"/>
            </a:xfrm>
            <a:prstGeom prst="can">
              <a:avLst>
                <a:gd name="adj" fmla="val 16056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APEX Engine-/Metadata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</p:grpSp>
      <p:sp>
        <p:nvSpPr>
          <p:cNvPr id="21" name="Rechteck 20"/>
          <p:cNvSpPr/>
          <p:nvPr/>
        </p:nvSpPr>
        <p:spPr bwMode="auto">
          <a:xfrm>
            <a:off x="6563879" y="5013240"/>
            <a:ext cx="1296000" cy="288000"/>
          </a:xfrm>
          <a:prstGeom prst="rect">
            <a:avLst/>
          </a:prstGeom>
          <a:solidFill>
            <a:srgbClr val="0087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B Office" pitchFamily="34" charset="0"/>
              </a:rPr>
              <a:t>Schema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6563879" y="5373248"/>
            <a:ext cx="1296000" cy="288000"/>
          </a:xfrm>
          <a:prstGeom prst="rect">
            <a:avLst/>
          </a:prstGeom>
          <a:solidFill>
            <a:srgbClr val="0087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B Office" pitchFamily="34" charset="0"/>
              </a:rPr>
              <a:t>Schema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7932031" y="5013240"/>
            <a:ext cx="1296000" cy="288000"/>
          </a:xfrm>
          <a:prstGeom prst="rect">
            <a:avLst/>
          </a:prstGeom>
          <a:solidFill>
            <a:srgbClr val="0087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B Office" pitchFamily="34" charset="0"/>
              </a:rPr>
              <a:t>Schema</a:t>
            </a:r>
          </a:p>
        </p:txBody>
      </p:sp>
      <p:sp>
        <p:nvSpPr>
          <p:cNvPr id="24" name="Rechteck 23"/>
          <p:cNvSpPr/>
          <p:nvPr/>
        </p:nvSpPr>
        <p:spPr bwMode="auto">
          <a:xfrm>
            <a:off x="7932031" y="5373248"/>
            <a:ext cx="1296000" cy="288000"/>
          </a:xfrm>
          <a:prstGeom prst="rect">
            <a:avLst/>
          </a:prstGeom>
          <a:solidFill>
            <a:srgbClr val="0087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B Office" pitchFamily="34" charset="0"/>
              </a:rPr>
              <a:t>Schema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7251350" y="5909928"/>
            <a:ext cx="1296000" cy="28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DB Office" pitchFamily="34" charset="0"/>
              </a:rPr>
              <a:t>PDB</a:t>
            </a:r>
          </a:p>
        </p:txBody>
      </p:sp>
      <p:cxnSp>
        <p:nvCxnSpPr>
          <p:cNvPr id="26" name="Gewinkelte Verbindung 25"/>
          <p:cNvCxnSpPr>
            <a:stCxn id="6" idx="3"/>
            <a:endCxn id="20" idx="1"/>
          </p:cNvCxnSpPr>
          <p:nvPr/>
        </p:nvCxnSpPr>
        <p:spPr bwMode="auto">
          <a:xfrm rot="16200000" flipH="1">
            <a:off x="6711243" y="1880828"/>
            <a:ext cx="576064" cy="1800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35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2150"/>
            <a:ext cx="12198350" cy="4321175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 rot="21600000">
            <a:off x="6459216" y="3068962"/>
            <a:ext cx="4621153" cy="2614333"/>
            <a:chOff x="2885801" y="2296964"/>
            <a:chExt cx="4679161" cy="2663825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885801" y="2296964"/>
              <a:ext cx="4537075" cy="26638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5073157" y="3305027"/>
              <a:ext cx="2491805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>
                <a:tabLst>
                  <a:tab pos="666750" algn="l"/>
                </a:tabLst>
              </a:pPr>
              <a:r>
                <a:rPr lang="en-US" sz="1100" dirty="0" smtClean="0"/>
                <a:t>tel.: +49 69 265 15099</a:t>
              </a:r>
            </a:p>
            <a:p>
              <a:pPr algn="l">
                <a:tabLst>
                  <a:tab pos="666750" algn="l"/>
                </a:tabLst>
              </a:pPr>
              <a:r>
                <a:rPr lang="en-US" sz="1100" dirty="0" smtClean="0"/>
                <a:t>mobile: +49 160 97401320</a:t>
              </a:r>
            </a:p>
            <a:p>
              <a:pPr algn="l">
                <a:tabLst>
                  <a:tab pos="666750" algn="l"/>
                </a:tabLst>
              </a:pPr>
              <a:r>
                <a:rPr lang="en-US" sz="1100" dirty="0" smtClean="0"/>
                <a:t>richard.rieb@deutschebahn.com</a:t>
              </a:r>
            </a:p>
            <a:p>
              <a:pPr algn="l">
                <a:tabLst>
                  <a:tab pos="666750" algn="l"/>
                </a:tabLst>
              </a:pPr>
              <a:endParaRPr lang="en-US" sz="1100" dirty="0" smtClean="0"/>
            </a:p>
            <a:p>
              <a:pPr algn="l">
                <a:tabLst>
                  <a:tab pos="666750" algn="l"/>
                </a:tabLst>
              </a:pPr>
              <a:r>
                <a:rPr lang="en-US" sz="1100" dirty="0" smtClean="0"/>
                <a:t>DB </a:t>
              </a:r>
              <a:r>
                <a:rPr lang="en-US" sz="1100" dirty="0" err="1" smtClean="0"/>
                <a:t>Systel</a:t>
              </a:r>
              <a:r>
                <a:rPr lang="en-US" sz="1100" dirty="0" smtClean="0"/>
                <a:t> GmbH</a:t>
              </a:r>
            </a:p>
            <a:p>
              <a:pPr algn="l">
                <a:tabLst>
                  <a:tab pos="666750" algn="l"/>
                </a:tabLst>
              </a:pPr>
              <a:r>
                <a:rPr lang="en-US" sz="1100" dirty="0" smtClean="0"/>
                <a:t>Jürgen-Ponto-</a:t>
              </a:r>
              <a:r>
                <a:rPr lang="en-US" sz="1100" dirty="0" err="1" smtClean="0"/>
                <a:t>Platz</a:t>
              </a:r>
              <a:r>
                <a:rPr lang="en-US" sz="1100" dirty="0" smtClean="0"/>
                <a:t> 1</a:t>
              </a:r>
            </a:p>
            <a:p>
              <a:pPr algn="l">
                <a:tabLst>
                  <a:tab pos="666750" algn="l"/>
                </a:tabLst>
              </a:pPr>
              <a:r>
                <a:rPr lang="en-US" sz="1100" dirty="0" smtClean="0"/>
                <a:t>60329 Frankfurt am Main</a:t>
              </a:r>
            </a:p>
            <a:p>
              <a:pPr algn="l">
                <a:tabLst>
                  <a:tab pos="666750" algn="l"/>
                </a:tabLst>
              </a:pPr>
              <a:endParaRPr lang="en-US" sz="1100" dirty="0" smtClean="0"/>
            </a:p>
            <a:p>
              <a:pPr algn="l">
                <a:tabLst>
                  <a:tab pos="666750" algn="l"/>
                </a:tabLst>
              </a:pPr>
              <a:r>
                <a:rPr lang="en-US" sz="1100" dirty="0" smtClean="0"/>
                <a:t>www.dbsystel.de</a:t>
              </a:r>
              <a:endParaRPr lang="en-US" sz="1100" dirty="0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073126" y="3051027"/>
              <a:ext cx="2039938" cy="43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/>
            <a:lstStyle>
              <a:lvl1pPr>
                <a:defRPr sz="1600">
                  <a:solidFill>
                    <a:schemeClr val="tx1"/>
                  </a:solidFill>
                  <a:latin typeface="DB Office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DB Office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9pPr>
            </a:lstStyle>
            <a:p>
              <a:pPr algn="l"/>
              <a:r>
                <a:rPr lang="en-US" sz="1400" dirty="0" smtClean="0"/>
                <a:t>Richard </a:t>
              </a:r>
              <a:r>
                <a:rPr lang="en-US" sz="1400" dirty="0" err="1" smtClean="0"/>
                <a:t>Rieb</a:t>
              </a:r>
              <a:endParaRPr lang="en-US" sz="1400" dirty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073126" y="3639989"/>
              <a:ext cx="1828800" cy="689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DB Office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DB Office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9pPr>
            </a:lstStyle>
            <a:p>
              <a:pPr algn="l"/>
              <a:r>
                <a:rPr lang="en-US" sz="1100" dirty="0" smtClean="0"/>
                <a:t>Business Solution Development</a:t>
              </a:r>
              <a:br>
                <a:rPr lang="en-US" sz="1100" dirty="0" smtClean="0"/>
              </a:br>
              <a:r>
                <a:rPr lang="en-US" sz="1100" dirty="0" smtClean="0"/>
                <a:t>Solutions 4 Smart Business</a:t>
              </a:r>
              <a:br>
                <a:rPr lang="en-US" sz="1100" dirty="0" smtClean="0"/>
              </a:br>
              <a:r>
                <a:rPr lang="en-US" sz="1100" dirty="0" smtClean="0"/>
                <a:t>Small Solutions (D.IPB 25)</a:t>
              </a:r>
              <a:endParaRPr lang="en-US" sz="1100" dirty="0"/>
            </a:p>
          </p:txBody>
        </p:sp>
        <p:pic>
          <p:nvPicPr>
            <p:cNvPr id="17" name="Logo_Konzept" descr="DB-MNL_rgb_M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01701" y="2512864"/>
              <a:ext cx="60007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uppieren 18"/>
          <p:cNvGrpSpPr/>
          <p:nvPr/>
        </p:nvGrpSpPr>
        <p:grpSpPr>
          <a:xfrm rot="21600000">
            <a:off x="842592" y="3068961"/>
            <a:ext cx="4621153" cy="2614333"/>
            <a:chOff x="2885801" y="2296964"/>
            <a:chExt cx="4679161" cy="2663825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2885801" y="2296964"/>
              <a:ext cx="4537075" cy="26638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5073157" y="3305027"/>
              <a:ext cx="2491805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>
                <a:tabLst>
                  <a:tab pos="666750" algn="l"/>
                </a:tabLst>
              </a:pPr>
              <a:r>
                <a:rPr lang="en-US" sz="1100" dirty="0" smtClean="0"/>
                <a:t>tel.: +49 30 297 58786</a:t>
              </a:r>
            </a:p>
            <a:p>
              <a:pPr algn="l">
                <a:tabLst>
                  <a:tab pos="666750" algn="l"/>
                </a:tabLst>
              </a:pPr>
              <a:r>
                <a:rPr lang="en-US" sz="1100" dirty="0" smtClean="0"/>
                <a:t>mobile: +49 151 27404633</a:t>
              </a:r>
            </a:p>
            <a:p>
              <a:pPr algn="l">
                <a:tabLst>
                  <a:tab pos="666750" algn="l"/>
                </a:tabLst>
              </a:pPr>
              <a:r>
                <a:rPr lang="en-US" sz="1100" dirty="0" smtClean="0"/>
                <a:t>matthias.noell@deutschebahn.com</a:t>
              </a:r>
            </a:p>
            <a:p>
              <a:pPr algn="l">
                <a:tabLst>
                  <a:tab pos="666750" algn="l"/>
                </a:tabLst>
              </a:pPr>
              <a:endParaRPr lang="en-US" sz="1100" dirty="0" smtClean="0"/>
            </a:p>
            <a:p>
              <a:pPr algn="l">
                <a:tabLst>
                  <a:tab pos="666750" algn="l"/>
                </a:tabLst>
              </a:pPr>
              <a:r>
                <a:rPr lang="en-US" sz="1100" dirty="0" smtClean="0"/>
                <a:t>DB </a:t>
              </a:r>
              <a:r>
                <a:rPr lang="en-US" sz="1100" dirty="0" err="1" smtClean="0"/>
                <a:t>Systel</a:t>
              </a:r>
              <a:r>
                <a:rPr lang="en-US" sz="1100" dirty="0" smtClean="0"/>
                <a:t> GmbH</a:t>
              </a:r>
            </a:p>
            <a:p>
              <a:pPr algn="l">
                <a:tabLst>
                  <a:tab pos="666750" algn="l"/>
                </a:tabLst>
              </a:pPr>
              <a:r>
                <a:rPr lang="en-US" sz="1100" dirty="0" smtClean="0"/>
                <a:t>Caroline-Michaelis-Str. 5 - 11</a:t>
              </a:r>
            </a:p>
            <a:p>
              <a:pPr algn="l">
                <a:tabLst>
                  <a:tab pos="666750" algn="l"/>
                </a:tabLst>
              </a:pPr>
              <a:r>
                <a:rPr lang="en-US" sz="1100" dirty="0" smtClean="0"/>
                <a:t>10115 Berlin</a:t>
              </a:r>
            </a:p>
            <a:p>
              <a:pPr algn="l">
                <a:tabLst>
                  <a:tab pos="666750" algn="l"/>
                </a:tabLst>
              </a:pPr>
              <a:endParaRPr lang="en-US" sz="1100" dirty="0" smtClean="0"/>
            </a:p>
            <a:p>
              <a:pPr algn="l">
                <a:tabLst>
                  <a:tab pos="666750" algn="l"/>
                </a:tabLst>
              </a:pPr>
              <a:r>
                <a:rPr lang="en-US" sz="1100" dirty="0" smtClean="0"/>
                <a:t>www.dbsystel.de</a:t>
              </a:r>
              <a:endParaRPr lang="en-US" sz="1100" dirty="0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3073126" y="3051027"/>
              <a:ext cx="2039938" cy="43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/>
            <a:lstStyle>
              <a:lvl1pPr>
                <a:defRPr sz="1600">
                  <a:solidFill>
                    <a:schemeClr val="tx1"/>
                  </a:solidFill>
                  <a:latin typeface="DB Office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DB Office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9pPr>
            </a:lstStyle>
            <a:p>
              <a:pPr algn="l"/>
              <a:r>
                <a:rPr lang="en-US" sz="1400" dirty="0" smtClean="0"/>
                <a:t>Matthias Nöll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3073126" y="3639989"/>
              <a:ext cx="1828800" cy="689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DB Office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DB Office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9pPr>
            </a:lstStyle>
            <a:p>
              <a:pPr algn="l"/>
              <a:r>
                <a:rPr lang="en-US" sz="1100" dirty="0" smtClean="0"/>
                <a:t>Business Solution Development</a:t>
              </a:r>
              <a:br>
                <a:rPr lang="en-US" sz="1100" dirty="0" smtClean="0"/>
              </a:br>
              <a:r>
                <a:rPr lang="en-US" sz="1100" dirty="0" smtClean="0"/>
                <a:t>Solutions 4 Smart Business</a:t>
              </a:r>
              <a:br>
                <a:rPr lang="en-US" sz="1100" dirty="0" smtClean="0"/>
              </a:br>
              <a:r>
                <a:rPr lang="en-US" sz="1100" dirty="0" smtClean="0"/>
                <a:t>Small Solutions (D.IPB 25)</a:t>
              </a:r>
              <a:endParaRPr lang="en-US" sz="1100" dirty="0"/>
            </a:p>
          </p:txBody>
        </p:sp>
        <p:pic>
          <p:nvPicPr>
            <p:cNvPr id="24" name="Logo_Konzept" descr="DB-MNL_rgb_M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01701" y="2512864"/>
              <a:ext cx="60007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platzhalter 4"/>
          <p:cNvSpPr txBox="1">
            <a:spLocks/>
          </p:cNvSpPr>
          <p:nvPr/>
        </p:nvSpPr>
        <p:spPr bwMode="auto">
          <a:xfrm>
            <a:off x="1" y="908650"/>
            <a:ext cx="3362870" cy="129618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200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DB Office" panose="020B0604020202020204" pitchFamily="34" charset="0"/>
                <a:ea typeface="+mn-ea"/>
                <a:cs typeface="+mn-cs"/>
              </a:defRPr>
            </a:lvl1pPr>
            <a:lvl2pPr marL="1588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defRPr sz="2000" b="1">
                <a:solidFill>
                  <a:schemeClr val="bg1"/>
                </a:solidFill>
                <a:latin typeface="DB Office" panose="020B0604020202020204" pitchFamily="34" charset="0"/>
              </a:defRPr>
            </a:lvl2pPr>
            <a:lvl3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None/>
              <a:defRPr sz="2000" b="1">
                <a:solidFill>
                  <a:schemeClr val="bg1"/>
                </a:solidFill>
                <a:latin typeface="DB Office" panose="020B0604020202020204" pitchFamily="34" charset="0"/>
              </a:defRPr>
            </a:lvl3pPr>
            <a:lvl4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  <a:defRPr sz="2000" b="1">
                <a:solidFill>
                  <a:schemeClr val="bg1"/>
                </a:solidFill>
                <a:latin typeface="DB Office" panose="020B0604020202020204" pitchFamily="34" charset="0"/>
              </a:defRPr>
            </a:lvl4pPr>
            <a:lvl5pPr marL="1588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None/>
              <a:defRPr sz="2000" b="1">
                <a:solidFill>
                  <a:schemeClr val="bg1"/>
                </a:solidFill>
                <a:latin typeface="DB Office" panose="020B0604020202020204" pitchFamily="34" charset="0"/>
              </a:defRPr>
            </a:lvl5pPr>
            <a:lvl6pPr marL="1185863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643063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100263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557463" indent="-18256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Thank you for your </a:t>
            </a:r>
            <a:r>
              <a:rPr lang="en-US" kern="0" dirty="0">
                <a:solidFill>
                  <a:schemeClr val="tx1"/>
                </a:solidFill>
              </a:rPr>
              <a:t>a</a:t>
            </a:r>
            <a:r>
              <a:rPr lang="en-US" kern="0" dirty="0" smtClean="0">
                <a:solidFill>
                  <a:schemeClr val="tx1"/>
                </a:solidFill>
              </a:rPr>
              <a:t>ttention!</a:t>
            </a:r>
          </a:p>
          <a:p>
            <a:pPr>
              <a:spcBef>
                <a:spcPts val="600"/>
              </a:spcBef>
            </a:pPr>
            <a:r>
              <a:rPr lang="en-US" b="0" kern="0" dirty="0" smtClean="0">
                <a:solidFill>
                  <a:schemeClr val="tx1"/>
                </a:solidFill>
              </a:rPr>
              <a:t>Any questions?</a:t>
            </a:r>
            <a:endParaRPr lang="en-US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DB Systel GmbH | Matthias Nöll, Richard Rieb | 2017-08-30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7AE75A51-656E-4065-B19A-6405668A4770}" type="slidenum">
              <a:rPr lang="en-US" smtClean="0">
                <a:solidFill>
                  <a:srgbClr val="000000"/>
                </a:solidFill>
              </a:rPr>
              <a:pPr algn="l"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354" name="Rectangle 10">
            <a:hlinkClick r:id="" action="ppaction://noaction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7030" y="1700760"/>
            <a:ext cx="3991401" cy="288000"/>
          </a:xfrm>
          <a:prstGeom prst="rect">
            <a:avLst/>
          </a:prstGeom>
          <a:noFill/>
          <a:ln>
            <a:noFill/>
          </a:ln>
          <a:effectLst>
            <a:outerShdw blurRad="114300" sx="103000" sy="103000" algn="ctr" rotWithShape="0">
              <a:schemeClr val="bg1">
                <a:alpha val="40000"/>
              </a:schemeClr>
            </a:outerShdw>
          </a:effectLst>
          <a:extLst/>
        </p:spPr>
        <p:txBody>
          <a:bodyPr wrap="none" lIns="0" tIns="0" rIns="0" bIns="0" anchor="ctr"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Small Solutions at Deutsche </a:t>
            </a:r>
            <a:r>
              <a:rPr lang="en-US" b="1" dirty="0" err="1" smtClean="0">
                <a:solidFill>
                  <a:srgbClr val="000000"/>
                </a:solidFill>
              </a:rPr>
              <a:t>Bahn</a:t>
            </a:r>
            <a:r>
              <a:rPr lang="en-US" b="1" dirty="0" smtClean="0">
                <a:solidFill>
                  <a:srgbClr val="000000"/>
                </a:solidFill>
              </a:rPr>
              <a:t> AG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7355" name="Rectangle 11">
            <a:hlinkClick r:id="" action="ppaction://noaction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7030" y="2335248"/>
            <a:ext cx="3991401" cy="288000"/>
          </a:xfrm>
          <a:prstGeom prst="rect">
            <a:avLst/>
          </a:prstGeom>
          <a:noFill/>
          <a:ln>
            <a:noFill/>
          </a:ln>
          <a:effectLst>
            <a:outerShdw blurRad="114300" sx="103000" sy="103000" algn="ctr" rotWithShape="0">
              <a:schemeClr val="bg1">
                <a:alpha val="40000"/>
              </a:schemeClr>
            </a:outerShdw>
          </a:effectLst>
          <a:extLst/>
        </p:spPr>
        <p:txBody>
          <a:bodyPr wrap="none" lIns="0" tIns="0" rIns="0" bIns="0" anchor="ctr"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Our Focus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7356" name="Rectangle 12">
            <a:hlinkClick r:id="" action="ppaction://noaction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030" y="2983338"/>
            <a:ext cx="3991401" cy="288000"/>
          </a:xfrm>
          <a:prstGeom prst="rect">
            <a:avLst/>
          </a:prstGeom>
          <a:noFill/>
          <a:ln>
            <a:noFill/>
          </a:ln>
          <a:effectLst>
            <a:outerShdw blurRad="114300" sx="103000" sy="103000" algn="ctr" rotWithShape="0">
              <a:schemeClr val="bg1">
                <a:alpha val="40000"/>
              </a:schemeClr>
            </a:outerShdw>
          </a:effectLst>
          <a:extLst/>
        </p:spPr>
        <p:txBody>
          <a:bodyPr wrap="none" lIns="0" tIns="0" rIns="0" bIns="0" anchor="ctr"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The Small Solutions Way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1" name="Gerade Verbindung 30"/>
          <p:cNvCxnSpPr/>
          <p:nvPr/>
        </p:nvCxnSpPr>
        <p:spPr bwMode="auto">
          <a:xfrm>
            <a:off x="774499" y="1988760"/>
            <a:ext cx="45325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7B9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>
            <a:off x="777030" y="3284980"/>
            <a:ext cx="422767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7B9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2602" y="1710808"/>
            <a:ext cx="288000" cy="288000"/>
          </a:xfrm>
          <a:prstGeom prst="rect">
            <a:avLst/>
          </a:prstGeom>
          <a:solidFill>
            <a:srgbClr val="0087B9"/>
          </a:solidFill>
          <a:ln w="12700"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r>
              <a:rPr lang="en-US" b="1" dirty="0" smtClean="0">
                <a:solidFill>
                  <a:srgbClr val="FFFFFF"/>
                </a:solidFill>
              </a:rPr>
              <a:t>1.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5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2602" y="2345296"/>
            <a:ext cx="288000" cy="288000"/>
          </a:xfrm>
          <a:prstGeom prst="rect">
            <a:avLst/>
          </a:prstGeom>
          <a:solidFill>
            <a:srgbClr val="0087B9"/>
          </a:solidFill>
          <a:ln w="12700"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r>
              <a:rPr lang="en-US" b="1" dirty="0" smtClean="0">
                <a:solidFill>
                  <a:srgbClr val="FFFFFF"/>
                </a:solidFill>
              </a:rPr>
              <a:t>2.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2602" y="2993386"/>
            <a:ext cx="288000" cy="288000"/>
          </a:xfrm>
          <a:prstGeom prst="rect">
            <a:avLst/>
          </a:prstGeom>
          <a:solidFill>
            <a:srgbClr val="0087B9"/>
          </a:solidFill>
          <a:ln w="12700"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r>
              <a:rPr lang="en-US" b="1" dirty="0" smtClean="0">
                <a:solidFill>
                  <a:srgbClr val="FFFFFF"/>
                </a:solidFill>
              </a:rPr>
              <a:t>3.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0" name="Rectangle 12">
            <a:hlinkClick r:id="" action="ppaction://noaction"/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7030" y="3631428"/>
            <a:ext cx="3991401" cy="288000"/>
          </a:xfrm>
          <a:prstGeom prst="rect">
            <a:avLst/>
          </a:prstGeom>
          <a:noFill/>
          <a:ln>
            <a:noFill/>
          </a:ln>
          <a:effectLst>
            <a:outerShdw blurRad="114300" sx="103000" sy="103000" algn="ctr" rotWithShape="0">
              <a:schemeClr val="bg1">
                <a:alpha val="40000"/>
              </a:schemeClr>
            </a:outerShdw>
          </a:effectLst>
          <a:extLst/>
        </p:spPr>
        <p:txBody>
          <a:bodyPr wrap="none" lIns="0" tIns="0" rIns="0" bIns="0" anchor="ctr"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Bonus: Database Architecture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1" name="Gerade Verbindung 40"/>
          <p:cNvCxnSpPr/>
          <p:nvPr/>
        </p:nvCxnSpPr>
        <p:spPr bwMode="auto">
          <a:xfrm>
            <a:off x="797891" y="3933070"/>
            <a:ext cx="410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7B9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2602" y="3645030"/>
            <a:ext cx="288000" cy="288000"/>
          </a:xfrm>
          <a:prstGeom prst="rect">
            <a:avLst/>
          </a:prstGeom>
          <a:solidFill>
            <a:srgbClr val="0087B9"/>
          </a:solidFill>
          <a:ln w="12700"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r>
              <a:rPr lang="en-US" b="1" dirty="0" smtClean="0">
                <a:solidFill>
                  <a:srgbClr val="FFFFFF"/>
                </a:solidFill>
              </a:rPr>
              <a:t>4.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50" name="Gerade Verbindung 49"/>
          <p:cNvCxnSpPr/>
          <p:nvPr/>
        </p:nvCxnSpPr>
        <p:spPr bwMode="auto">
          <a:xfrm>
            <a:off x="774501" y="2623248"/>
            <a:ext cx="42445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7B9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493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kte\intern\DB Logos\Bilder ICE\DB96827.T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68413"/>
            <a:ext cx="12198350" cy="51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Deutsche </a:t>
            </a:r>
            <a:r>
              <a:rPr lang="en-US" dirty="0" err="1" smtClean="0"/>
              <a:t>Bahn</a:t>
            </a:r>
            <a:r>
              <a:rPr lang="en-US" dirty="0" smtClean="0"/>
              <a:t> AG?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DB Systel GmbH | Matthias Nöll, Richard Rieb | 2017-08-30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BBF8D-4D66-457B-BCC5-64411FD377C1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rot="16200000">
            <a:off x="-553510" y="5608930"/>
            <a:ext cx="1409891" cy="2952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500" dirty="0" smtClean="0">
                <a:solidFill>
                  <a:schemeClr val="bg1"/>
                </a:solidFill>
                <a:latin typeface="DB Office"/>
              </a:rPr>
              <a:t>Photo: DB AG</a:t>
            </a:r>
            <a:endParaRPr lang="en-US" sz="500" dirty="0">
              <a:solidFill>
                <a:schemeClr val="bg1"/>
              </a:solidFill>
              <a:latin typeface="DB Office"/>
            </a:endParaRPr>
          </a:p>
        </p:txBody>
      </p:sp>
    </p:spTree>
    <p:extLst>
      <p:ext uri="{BB962C8B-B14F-4D97-AF65-F5344CB8AC3E}">
        <p14:creationId xmlns:p14="http://schemas.microsoft.com/office/powerpoint/2010/main" val="781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Solutions at Deutsche </a:t>
            </a:r>
            <a:r>
              <a:rPr lang="en-US" dirty="0" err="1" smtClean="0"/>
              <a:t>Bahn</a:t>
            </a:r>
            <a:r>
              <a:rPr lang="en-US" dirty="0" smtClean="0"/>
              <a:t> AG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DB Systel GmbH | Matthias Nöll, Richard Rieb | 2017-08-30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BBF8D-4D66-457B-BCC5-64411FD377C1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9" name="Gruppieren 88"/>
          <p:cNvGrpSpPr/>
          <p:nvPr/>
        </p:nvGrpSpPr>
        <p:grpSpPr>
          <a:xfrm>
            <a:off x="5523111" y="1241764"/>
            <a:ext cx="6707825" cy="4904812"/>
            <a:chOff x="4071870" y="0"/>
            <a:chExt cx="8406063" cy="6146576"/>
          </a:xfrm>
        </p:grpSpPr>
        <p:sp>
          <p:nvSpPr>
            <p:cNvPr id="5" name="Freeform 102"/>
            <p:cNvSpPr>
              <a:spLocks noEditPoints="1"/>
            </p:cNvSpPr>
            <p:nvPr/>
          </p:nvSpPr>
          <p:spPr bwMode="auto">
            <a:xfrm>
              <a:off x="7920626" y="0"/>
              <a:ext cx="4557307" cy="4459507"/>
            </a:xfrm>
            <a:custGeom>
              <a:avLst/>
              <a:gdLst>
                <a:gd name="T0" fmla="*/ 395 w 1479"/>
                <a:gd name="T1" fmla="*/ 1054 h 1493"/>
                <a:gd name="T2" fmla="*/ 339 w 1479"/>
                <a:gd name="T3" fmla="*/ 1061 h 1493"/>
                <a:gd name="T4" fmla="*/ 359 w 1479"/>
                <a:gd name="T5" fmla="*/ 1012 h 1493"/>
                <a:gd name="T6" fmla="*/ 298 w 1479"/>
                <a:gd name="T7" fmla="*/ 970 h 1493"/>
                <a:gd name="T8" fmla="*/ 266 w 1479"/>
                <a:gd name="T9" fmla="*/ 914 h 1493"/>
                <a:gd name="T10" fmla="*/ 197 w 1479"/>
                <a:gd name="T11" fmla="*/ 908 h 1493"/>
                <a:gd name="T12" fmla="*/ 159 w 1479"/>
                <a:gd name="T13" fmla="*/ 875 h 1493"/>
                <a:gd name="T14" fmla="*/ 149 w 1479"/>
                <a:gd name="T15" fmla="*/ 820 h 1493"/>
                <a:gd name="T16" fmla="*/ 130 w 1479"/>
                <a:gd name="T17" fmla="*/ 737 h 1493"/>
                <a:gd name="T18" fmla="*/ 185 w 1479"/>
                <a:gd name="T19" fmla="*/ 696 h 1493"/>
                <a:gd name="T20" fmla="*/ 122 w 1479"/>
                <a:gd name="T21" fmla="*/ 671 h 1493"/>
                <a:gd name="T22" fmla="*/ 160 w 1479"/>
                <a:gd name="T23" fmla="*/ 558 h 1493"/>
                <a:gd name="T24" fmla="*/ 101 w 1479"/>
                <a:gd name="T25" fmla="*/ 459 h 1493"/>
                <a:gd name="T26" fmla="*/ 76 w 1479"/>
                <a:gd name="T27" fmla="*/ 383 h 1493"/>
                <a:gd name="T28" fmla="*/ 12 w 1479"/>
                <a:gd name="T29" fmla="*/ 272 h 1493"/>
                <a:gd name="T30" fmla="*/ 0 w 1479"/>
                <a:gd name="T31" fmla="*/ 237 h 1493"/>
                <a:gd name="T32" fmla="*/ 0 w 1479"/>
                <a:gd name="T33" fmla="*/ 237 h 1493"/>
                <a:gd name="T34" fmla="*/ 1 w 1479"/>
                <a:gd name="T35" fmla="*/ 236 h 1493"/>
                <a:gd name="T36" fmla="*/ 3 w 1479"/>
                <a:gd name="T37" fmla="*/ 234 h 1493"/>
                <a:gd name="T38" fmla="*/ 8 w 1479"/>
                <a:gd name="T39" fmla="*/ 229 h 1493"/>
                <a:gd name="T40" fmla="*/ 47 w 1479"/>
                <a:gd name="T41" fmla="*/ 167 h 1493"/>
                <a:gd name="T42" fmla="*/ 56 w 1479"/>
                <a:gd name="T43" fmla="*/ 176 h 1493"/>
                <a:gd name="T44" fmla="*/ 92 w 1479"/>
                <a:gd name="T45" fmla="*/ 183 h 1493"/>
                <a:gd name="T46" fmla="*/ 196 w 1479"/>
                <a:gd name="T47" fmla="*/ 194 h 1493"/>
                <a:gd name="T48" fmla="*/ 258 w 1479"/>
                <a:gd name="T49" fmla="*/ 207 h 1493"/>
                <a:gd name="T50" fmla="*/ 281 w 1479"/>
                <a:gd name="T51" fmla="*/ 280 h 1493"/>
                <a:gd name="T52" fmla="*/ 161 w 1479"/>
                <a:gd name="T53" fmla="*/ 320 h 1493"/>
                <a:gd name="T54" fmla="*/ 109 w 1479"/>
                <a:gd name="T55" fmla="*/ 310 h 1493"/>
                <a:gd name="T56" fmla="*/ 150 w 1479"/>
                <a:gd name="T57" fmla="*/ 340 h 1493"/>
                <a:gd name="T58" fmla="*/ 189 w 1479"/>
                <a:gd name="T59" fmla="*/ 388 h 1493"/>
                <a:gd name="T60" fmla="*/ 232 w 1479"/>
                <a:gd name="T61" fmla="*/ 422 h 1493"/>
                <a:gd name="T62" fmla="*/ 288 w 1479"/>
                <a:gd name="T63" fmla="*/ 416 h 1493"/>
                <a:gd name="T64" fmla="*/ 239 w 1479"/>
                <a:gd name="T65" fmla="*/ 380 h 1493"/>
                <a:gd name="T66" fmla="*/ 322 w 1479"/>
                <a:gd name="T67" fmla="*/ 369 h 1493"/>
                <a:gd name="T68" fmla="*/ 315 w 1479"/>
                <a:gd name="T69" fmla="*/ 253 h 1493"/>
                <a:gd name="T70" fmla="*/ 350 w 1479"/>
                <a:gd name="T71" fmla="*/ 213 h 1493"/>
                <a:gd name="T72" fmla="*/ 283 w 1479"/>
                <a:gd name="T73" fmla="*/ 136 h 1493"/>
                <a:gd name="T74" fmla="*/ 351 w 1479"/>
                <a:gd name="T75" fmla="*/ 157 h 1493"/>
                <a:gd name="T76" fmla="*/ 407 w 1479"/>
                <a:gd name="T77" fmla="*/ 178 h 1493"/>
                <a:gd name="T78" fmla="*/ 420 w 1479"/>
                <a:gd name="T79" fmla="*/ 84 h 1493"/>
                <a:gd name="T80" fmla="*/ 447 w 1479"/>
                <a:gd name="T81" fmla="*/ 17 h 1493"/>
                <a:gd name="T82" fmla="*/ 1446 w 1479"/>
                <a:gd name="T83" fmla="*/ 837 h 1493"/>
                <a:gd name="T84" fmla="*/ 1247 w 1479"/>
                <a:gd name="T85" fmla="*/ 947 h 1493"/>
                <a:gd name="T86" fmla="*/ 1027 w 1479"/>
                <a:gd name="T87" fmla="*/ 1015 h 1493"/>
                <a:gd name="T88" fmla="*/ 1113 w 1479"/>
                <a:gd name="T89" fmla="*/ 1192 h 1493"/>
                <a:gd name="T90" fmla="*/ 1187 w 1479"/>
                <a:gd name="T91" fmla="*/ 1460 h 1493"/>
                <a:gd name="T92" fmla="*/ 1119 w 1479"/>
                <a:gd name="T93" fmla="*/ 1449 h 1493"/>
                <a:gd name="T94" fmla="*/ 1105 w 1479"/>
                <a:gd name="T95" fmla="*/ 1486 h 1493"/>
                <a:gd name="T96" fmla="*/ 1061 w 1479"/>
                <a:gd name="T97" fmla="*/ 1452 h 1493"/>
                <a:gd name="T98" fmla="*/ 988 w 1479"/>
                <a:gd name="T99" fmla="*/ 1445 h 1493"/>
                <a:gd name="T100" fmla="*/ 919 w 1479"/>
                <a:gd name="T101" fmla="*/ 1435 h 1493"/>
                <a:gd name="T102" fmla="*/ 899 w 1479"/>
                <a:gd name="T103" fmla="*/ 1437 h 1493"/>
                <a:gd name="T104" fmla="*/ 898 w 1479"/>
                <a:gd name="T105" fmla="*/ 1438 h 1493"/>
                <a:gd name="T106" fmla="*/ 883 w 1479"/>
                <a:gd name="T107" fmla="*/ 1439 h 1493"/>
                <a:gd name="T108" fmla="*/ 693 w 1479"/>
                <a:gd name="T109" fmla="*/ 1413 h 1493"/>
                <a:gd name="T110" fmla="*/ 650 w 1479"/>
                <a:gd name="T111" fmla="*/ 1303 h 1493"/>
                <a:gd name="T112" fmla="*/ 648 w 1479"/>
                <a:gd name="T113" fmla="*/ 1232 h 1493"/>
                <a:gd name="T114" fmla="*/ 664 w 1479"/>
                <a:gd name="T115" fmla="*/ 1146 h 1493"/>
                <a:gd name="T116" fmla="*/ 594 w 1479"/>
                <a:gd name="T117" fmla="*/ 1113 h 1493"/>
                <a:gd name="T118" fmla="*/ 521 w 1479"/>
                <a:gd name="T119" fmla="*/ 1124 h 1493"/>
                <a:gd name="T120" fmla="*/ 382 w 1479"/>
                <a:gd name="T121" fmla="*/ 71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9" h="1493">
                  <a:moveTo>
                    <a:pt x="460" y="1096"/>
                  </a:moveTo>
                  <a:cubicBezTo>
                    <a:pt x="452" y="1098"/>
                    <a:pt x="452" y="1098"/>
                    <a:pt x="452" y="1098"/>
                  </a:cubicBezTo>
                  <a:cubicBezTo>
                    <a:pt x="452" y="1098"/>
                    <a:pt x="447" y="1103"/>
                    <a:pt x="447" y="1101"/>
                  </a:cubicBezTo>
                  <a:cubicBezTo>
                    <a:pt x="446" y="1099"/>
                    <a:pt x="448" y="1095"/>
                    <a:pt x="448" y="1093"/>
                  </a:cubicBezTo>
                  <a:cubicBezTo>
                    <a:pt x="447" y="1092"/>
                    <a:pt x="442" y="1095"/>
                    <a:pt x="443" y="1091"/>
                  </a:cubicBezTo>
                  <a:cubicBezTo>
                    <a:pt x="444" y="1089"/>
                    <a:pt x="443" y="1086"/>
                    <a:pt x="442" y="1085"/>
                  </a:cubicBezTo>
                  <a:cubicBezTo>
                    <a:pt x="440" y="1083"/>
                    <a:pt x="434" y="1083"/>
                    <a:pt x="436" y="1079"/>
                  </a:cubicBezTo>
                  <a:cubicBezTo>
                    <a:pt x="438" y="1076"/>
                    <a:pt x="443" y="1074"/>
                    <a:pt x="443" y="1074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39" y="1068"/>
                    <a:pt x="439" y="1068"/>
                    <a:pt x="439" y="1068"/>
                  </a:cubicBezTo>
                  <a:cubicBezTo>
                    <a:pt x="428" y="1063"/>
                    <a:pt x="428" y="1063"/>
                    <a:pt x="428" y="1063"/>
                  </a:cubicBezTo>
                  <a:cubicBezTo>
                    <a:pt x="428" y="1063"/>
                    <a:pt x="427" y="1057"/>
                    <a:pt x="425" y="1057"/>
                  </a:cubicBezTo>
                  <a:cubicBezTo>
                    <a:pt x="424" y="1056"/>
                    <a:pt x="421" y="1053"/>
                    <a:pt x="421" y="1053"/>
                  </a:cubicBezTo>
                  <a:cubicBezTo>
                    <a:pt x="421" y="1053"/>
                    <a:pt x="418" y="1049"/>
                    <a:pt x="414" y="1048"/>
                  </a:cubicBezTo>
                  <a:cubicBezTo>
                    <a:pt x="410" y="1046"/>
                    <a:pt x="407" y="1055"/>
                    <a:pt x="407" y="1055"/>
                  </a:cubicBezTo>
                  <a:cubicBezTo>
                    <a:pt x="403" y="1051"/>
                    <a:pt x="403" y="1051"/>
                    <a:pt x="403" y="1051"/>
                  </a:cubicBezTo>
                  <a:cubicBezTo>
                    <a:pt x="395" y="1054"/>
                    <a:pt x="395" y="1054"/>
                    <a:pt x="395" y="1054"/>
                  </a:cubicBezTo>
                  <a:cubicBezTo>
                    <a:pt x="389" y="1063"/>
                    <a:pt x="389" y="1063"/>
                    <a:pt x="389" y="1063"/>
                  </a:cubicBezTo>
                  <a:cubicBezTo>
                    <a:pt x="385" y="1064"/>
                    <a:pt x="385" y="1064"/>
                    <a:pt x="385" y="1064"/>
                  </a:cubicBezTo>
                  <a:cubicBezTo>
                    <a:pt x="379" y="1065"/>
                    <a:pt x="379" y="1065"/>
                    <a:pt x="379" y="1065"/>
                  </a:cubicBezTo>
                  <a:cubicBezTo>
                    <a:pt x="370" y="1067"/>
                    <a:pt x="370" y="1067"/>
                    <a:pt x="370" y="1067"/>
                  </a:cubicBezTo>
                  <a:cubicBezTo>
                    <a:pt x="368" y="1073"/>
                    <a:pt x="368" y="1073"/>
                    <a:pt x="368" y="1073"/>
                  </a:cubicBezTo>
                  <a:cubicBezTo>
                    <a:pt x="369" y="1079"/>
                    <a:pt x="369" y="1079"/>
                    <a:pt x="369" y="1079"/>
                  </a:cubicBezTo>
                  <a:cubicBezTo>
                    <a:pt x="364" y="1083"/>
                    <a:pt x="364" y="1083"/>
                    <a:pt x="364" y="1083"/>
                  </a:cubicBezTo>
                  <a:cubicBezTo>
                    <a:pt x="352" y="1082"/>
                    <a:pt x="352" y="1082"/>
                    <a:pt x="352" y="1082"/>
                  </a:cubicBezTo>
                  <a:cubicBezTo>
                    <a:pt x="354" y="1082"/>
                    <a:pt x="354" y="1082"/>
                    <a:pt x="354" y="1082"/>
                  </a:cubicBezTo>
                  <a:cubicBezTo>
                    <a:pt x="347" y="1078"/>
                    <a:pt x="347" y="1078"/>
                    <a:pt x="347" y="1078"/>
                  </a:cubicBezTo>
                  <a:cubicBezTo>
                    <a:pt x="347" y="1075"/>
                    <a:pt x="347" y="1075"/>
                    <a:pt x="347" y="1075"/>
                  </a:cubicBezTo>
                  <a:cubicBezTo>
                    <a:pt x="343" y="1075"/>
                    <a:pt x="343" y="1075"/>
                    <a:pt x="343" y="1075"/>
                  </a:cubicBezTo>
                  <a:cubicBezTo>
                    <a:pt x="340" y="1074"/>
                    <a:pt x="340" y="1074"/>
                    <a:pt x="340" y="1074"/>
                  </a:cubicBezTo>
                  <a:cubicBezTo>
                    <a:pt x="342" y="1072"/>
                    <a:pt x="342" y="1072"/>
                    <a:pt x="342" y="1072"/>
                  </a:cubicBezTo>
                  <a:cubicBezTo>
                    <a:pt x="340" y="1069"/>
                    <a:pt x="340" y="1069"/>
                    <a:pt x="340" y="1069"/>
                  </a:cubicBezTo>
                  <a:cubicBezTo>
                    <a:pt x="337" y="1063"/>
                    <a:pt x="337" y="1063"/>
                    <a:pt x="337" y="1063"/>
                  </a:cubicBezTo>
                  <a:cubicBezTo>
                    <a:pt x="339" y="1061"/>
                    <a:pt x="339" y="1061"/>
                    <a:pt x="339" y="1061"/>
                  </a:cubicBezTo>
                  <a:cubicBezTo>
                    <a:pt x="335" y="1059"/>
                    <a:pt x="335" y="1059"/>
                    <a:pt x="335" y="1059"/>
                  </a:cubicBezTo>
                  <a:cubicBezTo>
                    <a:pt x="333" y="1057"/>
                    <a:pt x="333" y="1057"/>
                    <a:pt x="333" y="1057"/>
                  </a:cubicBezTo>
                  <a:cubicBezTo>
                    <a:pt x="335" y="1053"/>
                    <a:pt x="335" y="1053"/>
                    <a:pt x="335" y="1053"/>
                  </a:cubicBezTo>
                  <a:cubicBezTo>
                    <a:pt x="333" y="1050"/>
                    <a:pt x="333" y="1050"/>
                    <a:pt x="333" y="1050"/>
                  </a:cubicBezTo>
                  <a:cubicBezTo>
                    <a:pt x="330" y="1046"/>
                    <a:pt x="330" y="1046"/>
                    <a:pt x="330" y="1046"/>
                  </a:cubicBezTo>
                  <a:cubicBezTo>
                    <a:pt x="325" y="1045"/>
                    <a:pt x="325" y="1045"/>
                    <a:pt x="325" y="1045"/>
                  </a:cubicBezTo>
                  <a:cubicBezTo>
                    <a:pt x="321" y="1042"/>
                    <a:pt x="321" y="1042"/>
                    <a:pt x="321" y="1042"/>
                  </a:cubicBezTo>
                  <a:cubicBezTo>
                    <a:pt x="321" y="1039"/>
                    <a:pt x="321" y="1039"/>
                    <a:pt x="321" y="1039"/>
                  </a:cubicBezTo>
                  <a:cubicBezTo>
                    <a:pt x="323" y="1032"/>
                    <a:pt x="323" y="1032"/>
                    <a:pt x="323" y="1032"/>
                  </a:cubicBezTo>
                  <a:cubicBezTo>
                    <a:pt x="323" y="1032"/>
                    <a:pt x="323" y="1031"/>
                    <a:pt x="327" y="1029"/>
                  </a:cubicBezTo>
                  <a:cubicBezTo>
                    <a:pt x="331" y="1028"/>
                    <a:pt x="332" y="1029"/>
                    <a:pt x="332" y="1029"/>
                  </a:cubicBezTo>
                  <a:cubicBezTo>
                    <a:pt x="338" y="1031"/>
                    <a:pt x="338" y="1031"/>
                    <a:pt x="338" y="1031"/>
                  </a:cubicBezTo>
                  <a:cubicBezTo>
                    <a:pt x="345" y="1029"/>
                    <a:pt x="345" y="1029"/>
                    <a:pt x="345" y="1029"/>
                  </a:cubicBezTo>
                  <a:cubicBezTo>
                    <a:pt x="345" y="1029"/>
                    <a:pt x="352" y="1023"/>
                    <a:pt x="353" y="1022"/>
                  </a:cubicBezTo>
                  <a:cubicBezTo>
                    <a:pt x="355" y="1021"/>
                    <a:pt x="353" y="1016"/>
                    <a:pt x="353" y="1016"/>
                  </a:cubicBezTo>
                  <a:cubicBezTo>
                    <a:pt x="357" y="1015"/>
                    <a:pt x="357" y="1015"/>
                    <a:pt x="357" y="1015"/>
                  </a:cubicBezTo>
                  <a:cubicBezTo>
                    <a:pt x="359" y="1012"/>
                    <a:pt x="359" y="1012"/>
                    <a:pt x="359" y="1012"/>
                  </a:cubicBezTo>
                  <a:cubicBezTo>
                    <a:pt x="359" y="1006"/>
                    <a:pt x="359" y="1006"/>
                    <a:pt x="359" y="1006"/>
                  </a:cubicBezTo>
                  <a:cubicBezTo>
                    <a:pt x="354" y="1004"/>
                    <a:pt x="354" y="1004"/>
                    <a:pt x="354" y="1004"/>
                  </a:cubicBezTo>
                  <a:cubicBezTo>
                    <a:pt x="350" y="1003"/>
                    <a:pt x="350" y="1003"/>
                    <a:pt x="350" y="1003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8" y="995"/>
                    <a:pt x="348" y="995"/>
                    <a:pt x="348" y="995"/>
                  </a:cubicBezTo>
                  <a:cubicBezTo>
                    <a:pt x="343" y="995"/>
                    <a:pt x="343" y="995"/>
                    <a:pt x="343" y="995"/>
                  </a:cubicBezTo>
                  <a:cubicBezTo>
                    <a:pt x="338" y="994"/>
                    <a:pt x="338" y="994"/>
                    <a:pt x="338" y="994"/>
                  </a:cubicBezTo>
                  <a:cubicBezTo>
                    <a:pt x="334" y="993"/>
                    <a:pt x="334" y="993"/>
                    <a:pt x="334" y="993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28" y="997"/>
                    <a:pt x="328" y="997"/>
                    <a:pt x="328" y="997"/>
                  </a:cubicBezTo>
                  <a:cubicBezTo>
                    <a:pt x="323" y="997"/>
                    <a:pt x="323" y="997"/>
                    <a:pt x="323" y="997"/>
                  </a:cubicBezTo>
                  <a:cubicBezTo>
                    <a:pt x="322" y="988"/>
                    <a:pt x="322" y="988"/>
                    <a:pt x="322" y="988"/>
                  </a:cubicBezTo>
                  <a:cubicBezTo>
                    <a:pt x="320" y="984"/>
                    <a:pt x="320" y="984"/>
                    <a:pt x="320" y="984"/>
                  </a:cubicBezTo>
                  <a:cubicBezTo>
                    <a:pt x="315" y="982"/>
                    <a:pt x="315" y="982"/>
                    <a:pt x="315" y="982"/>
                  </a:cubicBezTo>
                  <a:cubicBezTo>
                    <a:pt x="304" y="980"/>
                    <a:pt x="304" y="980"/>
                    <a:pt x="304" y="980"/>
                  </a:cubicBezTo>
                  <a:cubicBezTo>
                    <a:pt x="299" y="973"/>
                    <a:pt x="299" y="973"/>
                    <a:pt x="299" y="973"/>
                  </a:cubicBezTo>
                  <a:cubicBezTo>
                    <a:pt x="298" y="970"/>
                    <a:pt x="298" y="970"/>
                    <a:pt x="298" y="970"/>
                  </a:cubicBezTo>
                  <a:cubicBezTo>
                    <a:pt x="298" y="970"/>
                    <a:pt x="297" y="970"/>
                    <a:pt x="294" y="969"/>
                  </a:cubicBezTo>
                  <a:cubicBezTo>
                    <a:pt x="291" y="969"/>
                    <a:pt x="293" y="966"/>
                    <a:pt x="293" y="966"/>
                  </a:cubicBezTo>
                  <a:cubicBezTo>
                    <a:pt x="293" y="961"/>
                    <a:pt x="293" y="961"/>
                    <a:pt x="293" y="961"/>
                  </a:cubicBezTo>
                  <a:cubicBezTo>
                    <a:pt x="289" y="961"/>
                    <a:pt x="289" y="961"/>
                    <a:pt x="289" y="961"/>
                  </a:cubicBezTo>
                  <a:cubicBezTo>
                    <a:pt x="285" y="957"/>
                    <a:pt x="285" y="957"/>
                    <a:pt x="285" y="957"/>
                  </a:cubicBezTo>
                  <a:cubicBezTo>
                    <a:pt x="278" y="955"/>
                    <a:pt x="278" y="955"/>
                    <a:pt x="278" y="955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281" y="944"/>
                    <a:pt x="281" y="944"/>
                    <a:pt x="281" y="944"/>
                  </a:cubicBezTo>
                  <a:cubicBezTo>
                    <a:pt x="282" y="939"/>
                    <a:pt x="282" y="939"/>
                    <a:pt x="282" y="939"/>
                  </a:cubicBezTo>
                  <a:cubicBezTo>
                    <a:pt x="279" y="936"/>
                    <a:pt x="279" y="936"/>
                    <a:pt x="279" y="936"/>
                  </a:cubicBezTo>
                  <a:cubicBezTo>
                    <a:pt x="273" y="932"/>
                    <a:pt x="273" y="932"/>
                    <a:pt x="273" y="932"/>
                  </a:cubicBezTo>
                  <a:cubicBezTo>
                    <a:pt x="273" y="929"/>
                    <a:pt x="273" y="929"/>
                    <a:pt x="273" y="929"/>
                  </a:cubicBezTo>
                  <a:cubicBezTo>
                    <a:pt x="273" y="926"/>
                    <a:pt x="273" y="926"/>
                    <a:pt x="273" y="926"/>
                  </a:cubicBezTo>
                  <a:cubicBezTo>
                    <a:pt x="273" y="918"/>
                    <a:pt x="273" y="918"/>
                    <a:pt x="273" y="918"/>
                  </a:cubicBezTo>
                  <a:cubicBezTo>
                    <a:pt x="271" y="914"/>
                    <a:pt x="271" y="914"/>
                    <a:pt x="271" y="914"/>
                  </a:cubicBezTo>
                  <a:cubicBezTo>
                    <a:pt x="267" y="916"/>
                    <a:pt x="267" y="916"/>
                    <a:pt x="267" y="916"/>
                  </a:cubicBezTo>
                  <a:cubicBezTo>
                    <a:pt x="266" y="914"/>
                    <a:pt x="266" y="914"/>
                    <a:pt x="266" y="914"/>
                  </a:cubicBezTo>
                  <a:cubicBezTo>
                    <a:pt x="263" y="915"/>
                    <a:pt x="263" y="915"/>
                    <a:pt x="263" y="915"/>
                  </a:cubicBezTo>
                  <a:cubicBezTo>
                    <a:pt x="260" y="913"/>
                    <a:pt x="260" y="913"/>
                    <a:pt x="260" y="913"/>
                  </a:cubicBezTo>
                  <a:cubicBezTo>
                    <a:pt x="257" y="910"/>
                    <a:pt x="257" y="910"/>
                    <a:pt x="257" y="910"/>
                  </a:cubicBezTo>
                  <a:cubicBezTo>
                    <a:pt x="248" y="908"/>
                    <a:pt x="248" y="908"/>
                    <a:pt x="248" y="908"/>
                  </a:cubicBezTo>
                  <a:cubicBezTo>
                    <a:pt x="248" y="908"/>
                    <a:pt x="245" y="909"/>
                    <a:pt x="241" y="910"/>
                  </a:cubicBezTo>
                  <a:cubicBezTo>
                    <a:pt x="238" y="911"/>
                    <a:pt x="239" y="912"/>
                    <a:pt x="237" y="912"/>
                  </a:cubicBezTo>
                  <a:cubicBezTo>
                    <a:pt x="235" y="913"/>
                    <a:pt x="234" y="915"/>
                    <a:pt x="234" y="917"/>
                  </a:cubicBezTo>
                  <a:cubicBezTo>
                    <a:pt x="233" y="919"/>
                    <a:pt x="229" y="920"/>
                    <a:pt x="228" y="920"/>
                  </a:cubicBezTo>
                  <a:cubicBezTo>
                    <a:pt x="226" y="921"/>
                    <a:pt x="224" y="918"/>
                    <a:pt x="224" y="918"/>
                  </a:cubicBezTo>
                  <a:cubicBezTo>
                    <a:pt x="224" y="915"/>
                    <a:pt x="224" y="915"/>
                    <a:pt x="224" y="915"/>
                  </a:cubicBezTo>
                  <a:cubicBezTo>
                    <a:pt x="223" y="909"/>
                    <a:pt x="223" y="909"/>
                    <a:pt x="223" y="909"/>
                  </a:cubicBezTo>
                  <a:cubicBezTo>
                    <a:pt x="215" y="909"/>
                    <a:pt x="215" y="909"/>
                    <a:pt x="215" y="909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2" y="913"/>
                    <a:pt x="202" y="913"/>
                    <a:pt x="202" y="913"/>
                  </a:cubicBezTo>
                  <a:cubicBezTo>
                    <a:pt x="200" y="909"/>
                    <a:pt x="200" y="909"/>
                    <a:pt x="200" y="909"/>
                  </a:cubicBezTo>
                  <a:cubicBezTo>
                    <a:pt x="197" y="908"/>
                    <a:pt x="197" y="908"/>
                    <a:pt x="197" y="908"/>
                  </a:cubicBezTo>
                  <a:cubicBezTo>
                    <a:pt x="192" y="910"/>
                    <a:pt x="192" y="910"/>
                    <a:pt x="192" y="910"/>
                  </a:cubicBezTo>
                  <a:cubicBezTo>
                    <a:pt x="192" y="910"/>
                    <a:pt x="191" y="912"/>
                    <a:pt x="190" y="912"/>
                  </a:cubicBezTo>
                  <a:cubicBezTo>
                    <a:pt x="189" y="913"/>
                    <a:pt x="188" y="912"/>
                    <a:pt x="187" y="912"/>
                  </a:cubicBezTo>
                  <a:cubicBezTo>
                    <a:pt x="186" y="912"/>
                    <a:pt x="184" y="911"/>
                    <a:pt x="183" y="910"/>
                  </a:cubicBezTo>
                  <a:cubicBezTo>
                    <a:pt x="183" y="909"/>
                    <a:pt x="183" y="908"/>
                    <a:pt x="183" y="907"/>
                  </a:cubicBezTo>
                  <a:cubicBezTo>
                    <a:pt x="183" y="906"/>
                    <a:pt x="183" y="904"/>
                    <a:pt x="183" y="904"/>
                  </a:cubicBezTo>
                  <a:cubicBezTo>
                    <a:pt x="184" y="899"/>
                    <a:pt x="184" y="899"/>
                    <a:pt x="184" y="899"/>
                  </a:cubicBezTo>
                  <a:cubicBezTo>
                    <a:pt x="184" y="899"/>
                    <a:pt x="180" y="896"/>
                    <a:pt x="179" y="895"/>
                  </a:cubicBezTo>
                  <a:cubicBezTo>
                    <a:pt x="179" y="893"/>
                    <a:pt x="178" y="890"/>
                    <a:pt x="178" y="890"/>
                  </a:cubicBezTo>
                  <a:cubicBezTo>
                    <a:pt x="178" y="890"/>
                    <a:pt x="176" y="889"/>
                    <a:pt x="175" y="888"/>
                  </a:cubicBezTo>
                  <a:cubicBezTo>
                    <a:pt x="174" y="888"/>
                    <a:pt x="173" y="887"/>
                    <a:pt x="173" y="887"/>
                  </a:cubicBezTo>
                  <a:cubicBezTo>
                    <a:pt x="174" y="884"/>
                    <a:pt x="174" y="884"/>
                    <a:pt x="174" y="884"/>
                  </a:cubicBezTo>
                  <a:cubicBezTo>
                    <a:pt x="170" y="882"/>
                    <a:pt x="170" y="882"/>
                    <a:pt x="170" y="882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7" y="875"/>
                    <a:pt x="167" y="875"/>
                    <a:pt x="167" y="875"/>
                  </a:cubicBezTo>
                  <a:cubicBezTo>
                    <a:pt x="163" y="872"/>
                    <a:pt x="163" y="872"/>
                    <a:pt x="163" y="872"/>
                  </a:cubicBezTo>
                  <a:cubicBezTo>
                    <a:pt x="159" y="875"/>
                    <a:pt x="159" y="875"/>
                    <a:pt x="159" y="875"/>
                  </a:cubicBezTo>
                  <a:cubicBezTo>
                    <a:pt x="159" y="871"/>
                    <a:pt x="159" y="871"/>
                    <a:pt x="159" y="871"/>
                  </a:cubicBezTo>
                  <a:cubicBezTo>
                    <a:pt x="157" y="863"/>
                    <a:pt x="157" y="863"/>
                    <a:pt x="157" y="863"/>
                  </a:cubicBezTo>
                  <a:cubicBezTo>
                    <a:pt x="159" y="860"/>
                    <a:pt x="159" y="860"/>
                    <a:pt x="159" y="860"/>
                  </a:cubicBezTo>
                  <a:cubicBezTo>
                    <a:pt x="158" y="850"/>
                    <a:pt x="158" y="850"/>
                    <a:pt x="158" y="850"/>
                  </a:cubicBezTo>
                  <a:cubicBezTo>
                    <a:pt x="158" y="850"/>
                    <a:pt x="156" y="849"/>
                    <a:pt x="155" y="849"/>
                  </a:cubicBezTo>
                  <a:cubicBezTo>
                    <a:pt x="154" y="849"/>
                    <a:pt x="151" y="847"/>
                    <a:pt x="151" y="847"/>
                  </a:cubicBezTo>
                  <a:cubicBezTo>
                    <a:pt x="147" y="846"/>
                    <a:pt x="147" y="846"/>
                    <a:pt x="147" y="846"/>
                  </a:cubicBezTo>
                  <a:cubicBezTo>
                    <a:pt x="147" y="843"/>
                    <a:pt x="147" y="843"/>
                    <a:pt x="147" y="843"/>
                  </a:cubicBezTo>
                  <a:cubicBezTo>
                    <a:pt x="144" y="840"/>
                    <a:pt x="144" y="840"/>
                    <a:pt x="144" y="840"/>
                  </a:cubicBezTo>
                  <a:cubicBezTo>
                    <a:pt x="141" y="841"/>
                    <a:pt x="141" y="841"/>
                    <a:pt x="141" y="841"/>
                  </a:cubicBezTo>
                  <a:cubicBezTo>
                    <a:pt x="141" y="841"/>
                    <a:pt x="140" y="841"/>
                    <a:pt x="140" y="840"/>
                  </a:cubicBezTo>
                  <a:cubicBezTo>
                    <a:pt x="140" y="839"/>
                    <a:pt x="138" y="835"/>
                    <a:pt x="138" y="835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1" y="832"/>
                    <a:pt x="141" y="828"/>
                    <a:pt x="141" y="827"/>
                  </a:cubicBezTo>
                  <a:cubicBezTo>
                    <a:pt x="141" y="825"/>
                    <a:pt x="146" y="825"/>
                    <a:pt x="146" y="825"/>
                  </a:cubicBezTo>
                  <a:cubicBezTo>
                    <a:pt x="148" y="824"/>
                    <a:pt x="148" y="824"/>
                    <a:pt x="148" y="824"/>
                  </a:cubicBezTo>
                  <a:cubicBezTo>
                    <a:pt x="149" y="820"/>
                    <a:pt x="149" y="820"/>
                    <a:pt x="149" y="820"/>
                  </a:cubicBezTo>
                  <a:cubicBezTo>
                    <a:pt x="149" y="820"/>
                    <a:pt x="146" y="820"/>
                    <a:pt x="144" y="818"/>
                  </a:cubicBezTo>
                  <a:cubicBezTo>
                    <a:pt x="143" y="816"/>
                    <a:pt x="144" y="818"/>
                    <a:pt x="144" y="817"/>
                  </a:cubicBezTo>
                  <a:cubicBezTo>
                    <a:pt x="144" y="816"/>
                    <a:pt x="143" y="817"/>
                    <a:pt x="143" y="817"/>
                  </a:cubicBezTo>
                  <a:cubicBezTo>
                    <a:pt x="143" y="817"/>
                    <a:pt x="142" y="816"/>
                    <a:pt x="142" y="815"/>
                  </a:cubicBezTo>
                  <a:cubicBezTo>
                    <a:pt x="142" y="814"/>
                    <a:pt x="142" y="812"/>
                    <a:pt x="141" y="811"/>
                  </a:cubicBezTo>
                  <a:cubicBezTo>
                    <a:pt x="140" y="810"/>
                    <a:pt x="138" y="809"/>
                    <a:pt x="138" y="809"/>
                  </a:cubicBezTo>
                  <a:cubicBezTo>
                    <a:pt x="137" y="808"/>
                    <a:pt x="137" y="809"/>
                    <a:pt x="135" y="807"/>
                  </a:cubicBezTo>
                  <a:cubicBezTo>
                    <a:pt x="134" y="805"/>
                    <a:pt x="134" y="804"/>
                    <a:pt x="134" y="804"/>
                  </a:cubicBezTo>
                  <a:cubicBezTo>
                    <a:pt x="131" y="802"/>
                    <a:pt x="133" y="797"/>
                    <a:pt x="131" y="795"/>
                  </a:cubicBezTo>
                  <a:cubicBezTo>
                    <a:pt x="127" y="791"/>
                    <a:pt x="127" y="784"/>
                    <a:pt x="125" y="782"/>
                  </a:cubicBezTo>
                  <a:cubicBezTo>
                    <a:pt x="122" y="777"/>
                    <a:pt x="124" y="776"/>
                    <a:pt x="125" y="773"/>
                  </a:cubicBezTo>
                  <a:cubicBezTo>
                    <a:pt x="126" y="767"/>
                    <a:pt x="129" y="762"/>
                    <a:pt x="130" y="752"/>
                  </a:cubicBezTo>
                  <a:cubicBezTo>
                    <a:pt x="130" y="745"/>
                    <a:pt x="130" y="745"/>
                    <a:pt x="130" y="745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35" y="739"/>
                    <a:pt x="135" y="739"/>
                    <a:pt x="135" y="739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5"/>
                    <a:pt x="130" y="735"/>
                    <a:pt x="130" y="735"/>
                  </a:cubicBezTo>
                  <a:cubicBezTo>
                    <a:pt x="127" y="724"/>
                    <a:pt x="127" y="724"/>
                    <a:pt x="127" y="724"/>
                  </a:cubicBezTo>
                  <a:cubicBezTo>
                    <a:pt x="128" y="719"/>
                    <a:pt x="128" y="719"/>
                    <a:pt x="128" y="719"/>
                  </a:cubicBezTo>
                  <a:cubicBezTo>
                    <a:pt x="131" y="722"/>
                    <a:pt x="131" y="722"/>
                    <a:pt x="131" y="722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36" y="715"/>
                    <a:pt x="137" y="712"/>
                    <a:pt x="138" y="712"/>
                  </a:cubicBezTo>
                  <a:cubicBezTo>
                    <a:pt x="139" y="713"/>
                    <a:pt x="145" y="713"/>
                    <a:pt x="145" y="713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8" y="704"/>
                    <a:pt x="148" y="704"/>
                    <a:pt x="148" y="704"/>
                  </a:cubicBezTo>
                  <a:cubicBezTo>
                    <a:pt x="151" y="700"/>
                    <a:pt x="151" y="700"/>
                    <a:pt x="151" y="700"/>
                  </a:cubicBezTo>
                  <a:cubicBezTo>
                    <a:pt x="157" y="699"/>
                    <a:pt x="157" y="699"/>
                    <a:pt x="157" y="699"/>
                  </a:cubicBezTo>
                  <a:cubicBezTo>
                    <a:pt x="157" y="699"/>
                    <a:pt x="168" y="699"/>
                    <a:pt x="169" y="700"/>
                  </a:cubicBezTo>
                  <a:cubicBezTo>
                    <a:pt x="170" y="700"/>
                    <a:pt x="175" y="700"/>
                    <a:pt x="176" y="700"/>
                  </a:cubicBezTo>
                  <a:cubicBezTo>
                    <a:pt x="177" y="700"/>
                    <a:pt x="183" y="700"/>
                    <a:pt x="183" y="700"/>
                  </a:cubicBezTo>
                  <a:cubicBezTo>
                    <a:pt x="185" y="696"/>
                    <a:pt x="185" y="696"/>
                    <a:pt x="185" y="696"/>
                  </a:cubicBezTo>
                  <a:cubicBezTo>
                    <a:pt x="177" y="694"/>
                    <a:pt x="177" y="694"/>
                    <a:pt x="177" y="694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68" y="688"/>
                    <a:pt x="168" y="688"/>
                    <a:pt x="168" y="688"/>
                  </a:cubicBezTo>
                  <a:cubicBezTo>
                    <a:pt x="162" y="688"/>
                    <a:pt x="162" y="688"/>
                    <a:pt x="162" y="688"/>
                  </a:cubicBezTo>
                  <a:cubicBezTo>
                    <a:pt x="154" y="690"/>
                    <a:pt x="154" y="690"/>
                    <a:pt x="154" y="690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2" y="690"/>
                    <a:pt x="142" y="690"/>
                    <a:pt x="142" y="690"/>
                  </a:cubicBezTo>
                  <a:cubicBezTo>
                    <a:pt x="140" y="687"/>
                    <a:pt x="140" y="687"/>
                    <a:pt x="140" y="687"/>
                  </a:cubicBezTo>
                  <a:cubicBezTo>
                    <a:pt x="140" y="687"/>
                    <a:pt x="135" y="686"/>
                    <a:pt x="134" y="686"/>
                  </a:cubicBezTo>
                  <a:cubicBezTo>
                    <a:pt x="133" y="686"/>
                    <a:pt x="132" y="686"/>
                    <a:pt x="131" y="685"/>
                  </a:cubicBezTo>
                  <a:cubicBezTo>
                    <a:pt x="129" y="685"/>
                    <a:pt x="126" y="678"/>
                    <a:pt x="126" y="678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129" y="678"/>
                    <a:pt x="131" y="679"/>
                    <a:pt x="131" y="678"/>
                  </a:cubicBezTo>
                  <a:cubicBezTo>
                    <a:pt x="131" y="677"/>
                    <a:pt x="130" y="671"/>
                    <a:pt x="130" y="671"/>
                  </a:cubicBezTo>
                  <a:cubicBezTo>
                    <a:pt x="130" y="671"/>
                    <a:pt x="131" y="665"/>
                    <a:pt x="128" y="666"/>
                  </a:cubicBezTo>
                  <a:cubicBezTo>
                    <a:pt x="125" y="667"/>
                    <a:pt x="122" y="669"/>
                    <a:pt x="122" y="671"/>
                  </a:cubicBezTo>
                  <a:cubicBezTo>
                    <a:pt x="122" y="672"/>
                    <a:pt x="120" y="675"/>
                    <a:pt x="120" y="677"/>
                  </a:cubicBezTo>
                  <a:cubicBezTo>
                    <a:pt x="119" y="678"/>
                    <a:pt x="118" y="679"/>
                    <a:pt x="117" y="680"/>
                  </a:cubicBezTo>
                  <a:cubicBezTo>
                    <a:pt x="116" y="681"/>
                    <a:pt x="111" y="682"/>
                    <a:pt x="111" y="682"/>
                  </a:cubicBezTo>
                  <a:cubicBezTo>
                    <a:pt x="107" y="682"/>
                    <a:pt x="107" y="682"/>
                    <a:pt x="107" y="682"/>
                  </a:cubicBezTo>
                  <a:cubicBezTo>
                    <a:pt x="110" y="678"/>
                    <a:pt x="110" y="678"/>
                    <a:pt x="110" y="678"/>
                  </a:cubicBezTo>
                  <a:cubicBezTo>
                    <a:pt x="112" y="673"/>
                    <a:pt x="112" y="673"/>
                    <a:pt x="112" y="673"/>
                  </a:cubicBezTo>
                  <a:cubicBezTo>
                    <a:pt x="112" y="673"/>
                    <a:pt x="117" y="664"/>
                    <a:pt x="117" y="662"/>
                  </a:cubicBezTo>
                  <a:cubicBezTo>
                    <a:pt x="118" y="659"/>
                    <a:pt x="119" y="657"/>
                    <a:pt x="120" y="654"/>
                  </a:cubicBezTo>
                  <a:cubicBezTo>
                    <a:pt x="121" y="652"/>
                    <a:pt x="124" y="651"/>
                    <a:pt x="124" y="65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0" y="615"/>
                    <a:pt x="142" y="607"/>
                    <a:pt x="143" y="606"/>
                  </a:cubicBezTo>
                  <a:cubicBezTo>
                    <a:pt x="143" y="604"/>
                    <a:pt x="146" y="598"/>
                    <a:pt x="146" y="596"/>
                  </a:cubicBezTo>
                  <a:cubicBezTo>
                    <a:pt x="146" y="594"/>
                    <a:pt x="149" y="587"/>
                    <a:pt x="149" y="587"/>
                  </a:cubicBezTo>
                  <a:cubicBezTo>
                    <a:pt x="149" y="587"/>
                    <a:pt x="152" y="576"/>
                    <a:pt x="152" y="574"/>
                  </a:cubicBezTo>
                  <a:cubicBezTo>
                    <a:pt x="152" y="572"/>
                    <a:pt x="154" y="571"/>
                    <a:pt x="156" y="570"/>
                  </a:cubicBezTo>
                  <a:cubicBezTo>
                    <a:pt x="157" y="569"/>
                    <a:pt x="160" y="560"/>
                    <a:pt x="160" y="558"/>
                  </a:cubicBezTo>
                  <a:cubicBezTo>
                    <a:pt x="161" y="556"/>
                    <a:pt x="163" y="538"/>
                    <a:pt x="163" y="538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55" y="521"/>
                    <a:pt x="155" y="521"/>
                    <a:pt x="155" y="521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8"/>
                    <a:pt x="142" y="514"/>
                    <a:pt x="141" y="513"/>
                  </a:cubicBezTo>
                  <a:cubicBezTo>
                    <a:pt x="140" y="512"/>
                    <a:pt x="136" y="510"/>
                    <a:pt x="135" y="510"/>
                  </a:cubicBezTo>
                  <a:cubicBezTo>
                    <a:pt x="133" y="509"/>
                    <a:pt x="128" y="508"/>
                    <a:pt x="127" y="508"/>
                  </a:cubicBezTo>
                  <a:cubicBezTo>
                    <a:pt x="126" y="508"/>
                    <a:pt x="122" y="505"/>
                    <a:pt x="119" y="503"/>
                  </a:cubicBezTo>
                  <a:cubicBezTo>
                    <a:pt x="116" y="501"/>
                    <a:pt x="112" y="496"/>
                    <a:pt x="112" y="496"/>
                  </a:cubicBezTo>
                  <a:cubicBezTo>
                    <a:pt x="117" y="488"/>
                    <a:pt x="117" y="488"/>
                    <a:pt x="117" y="488"/>
                  </a:cubicBezTo>
                  <a:cubicBezTo>
                    <a:pt x="117" y="488"/>
                    <a:pt x="118" y="482"/>
                    <a:pt x="118" y="480"/>
                  </a:cubicBezTo>
                  <a:cubicBezTo>
                    <a:pt x="118" y="479"/>
                    <a:pt x="118" y="476"/>
                    <a:pt x="118" y="476"/>
                  </a:cubicBezTo>
                  <a:cubicBezTo>
                    <a:pt x="116" y="472"/>
                    <a:pt x="116" y="472"/>
                    <a:pt x="116" y="472"/>
                  </a:cubicBezTo>
                  <a:cubicBezTo>
                    <a:pt x="113" y="467"/>
                    <a:pt x="113" y="467"/>
                    <a:pt x="113" y="467"/>
                  </a:cubicBezTo>
                  <a:cubicBezTo>
                    <a:pt x="113" y="467"/>
                    <a:pt x="109" y="466"/>
                    <a:pt x="107" y="466"/>
                  </a:cubicBezTo>
                  <a:cubicBezTo>
                    <a:pt x="106" y="467"/>
                    <a:pt x="106" y="464"/>
                    <a:pt x="105" y="462"/>
                  </a:cubicBezTo>
                  <a:cubicBezTo>
                    <a:pt x="105" y="460"/>
                    <a:pt x="103" y="460"/>
                    <a:pt x="101" y="459"/>
                  </a:cubicBezTo>
                  <a:cubicBezTo>
                    <a:pt x="98" y="457"/>
                    <a:pt x="97" y="454"/>
                    <a:pt x="97" y="454"/>
                  </a:cubicBezTo>
                  <a:cubicBezTo>
                    <a:pt x="100" y="448"/>
                    <a:pt x="100" y="448"/>
                    <a:pt x="100" y="448"/>
                  </a:cubicBezTo>
                  <a:cubicBezTo>
                    <a:pt x="100" y="448"/>
                    <a:pt x="99" y="445"/>
                    <a:pt x="98" y="444"/>
                  </a:cubicBezTo>
                  <a:cubicBezTo>
                    <a:pt x="98" y="443"/>
                    <a:pt x="94" y="443"/>
                    <a:pt x="94" y="443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2" y="434"/>
                    <a:pt x="82" y="434"/>
                    <a:pt x="82" y="434"/>
                  </a:cubicBezTo>
                  <a:cubicBezTo>
                    <a:pt x="82" y="434"/>
                    <a:pt x="83" y="427"/>
                    <a:pt x="84" y="426"/>
                  </a:cubicBezTo>
                  <a:cubicBezTo>
                    <a:pt x="85" y="424"/>
                    <a:pt x="84" y="423"/>
                    <a:pt x="84" y="423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6" y="403"/>
                    <a:pt x="76" y="403"/>
                    <a:pt x="76" y="403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3" y="378"/>
                    <a:pt x="73" y="377"/>
                  </a:cubicBezTo>
                  <a:cubicBezTo>
                    <a:pt x="73" y="376"/>
                    <a:pt x="65" y="371"/>
                    <a:pt x="65" y="371"/>
                  </a:cubicBezTo>
                  <a:cubicBezTo>
                    <a:pt x="62" y="364"/>
                    <a:pt x="62" y="364"/>
                    <a:pt x="62" y="364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41" y="337"/>
                    <a:pt x="43" y="329"/>
                    <a:pt x="43" y="328"/>
                  </a:cubicBezTo>
                  <a:cubicBezTo>
                    <a:pt x="43" y="326"/>
                    <a:pt x="46" y="319"/>
                    <a:pt x="46" y="314"/>
                  </a:cubicBezTo>
                  <a:cubicBezTo>
                    <a:pt x="45" y="310"/>
                    <a:pt x="48" y="305"/>
                    <a:pt x="48" y="30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0" y="289"/>
                    <a:pt x="40" y="289"/>
                    <a:pt x="40" y="289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6" y="284"/>
                    <a:pt x="34" y="278"/>
                    <a:pt x="27" y="276"/>
                  </a:cubicBezTo>
                  <a:cubicBezTo>
                    <a:pt x="20" y="275"/>
                    <a:pt x="19" y="276"/>
                    <a:pt x="19" y="276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6" y="230"/>
                    <a:pt x="7" y="229"/>
                    <a:pt x="8" y="229"/>
                  </a:cubicBezTo>
                  <a:cubicBezTo>
                    <a:pt x="8" y="229"/>
                    <a:pt x="8" y="228"/>
                    <a:pt x="8" y="228"/>
                  </a:cubicBezTo>
                  <a:cubicBezTo>
                    <a:pt x="9" y="228"/>
                    <a:pt x="10" y="228"/>
                    <a:pt x="12" y="228"/>
                  </a:cubicBezTo>
                  <a:cubicBezTo>
                    <a:pt x="12" y="228"/>
                    <a:pt x="14" y="219"/>
                    <a:pt x="13" y="216"/>
                  </a:cubicBezTo>
                  <a:cubicBezTo>
                    <a:pt x="12" y="212"/>
                    <a:pt x="17" y="208"/>
                    <a:pt x="17" y="208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194"/>
                    <a:pt x="37" y="191"/>
                    <a:pt x="35" y="187"/>
                  </a:cubicBezTo>
                  <a:cubicBezTo>
                    <a:pt x="34" y="185"/>
                    <a:pt x="33" y="182"/>
                    <a:pt x="32" y="180"/>
                  </a:cubicBezTo>
                  <a:cubicBezTo>
                    <a:pt x="33" y="179"/>
                    <a:pt x="33" y="179"/>
                    <a:pt x="33" y="178"/>
                  </a:cubicBezTo>
                  <a:cubicBezTo>
                    <a:pt x="33" y="178"/>
                    <a:pt x="35" y="175"/>
                    <a:pt x="35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176"/>
                    <a:pt x="43" y="177"/>
                    <a:pt x="44" y="177"/>
                  </a:cubicBezTo>
                  <a:cubicBezTo>
                    <a:pt x="46" y="177"/>
                    <a:pt x="49" y="175"/>
                    <a:pt x="49" y="17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50" y="158"/>
                    <a:pt x="52" y="159"/>
                  </a:cubicBezTo>
                  <a:cubicBezTo>
                    <a:pt x="53" y="159"/>
                    <a:pt x="54" y="161"/>
                    <a:pt x="55" y="161"/>
                  </a:cubicBezTo>
                  <a:cubicBezTo>
                    <a:pt x="56" y="161"/>
                    <a:pt x="59" y="162"/>
                    <a:pt x="59" y="16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66"/>
                    <a:pt x="75" y="168"/>
                    <a:pt x="74" y="169"/>
                  </a:cubicBezTo>
                  <a:cubicBezTo>
                    <a:pt x="74" y="170"/>
                    <a:pt x="73" y="173"/>
                    <a:pt x="73" y="173"/>
                  </a:cubicBezTo>
                  <a:cubicBezTo>
                    <a:pt x="72" y="173"/>
                    <a:pt x="71" y="173"/>
                    <a:pt x="70" y="174"/>
                  </a:cubicBezTo>
                  <a:cubicBezTo>
                    <a:pt x="69" y="174"/>
                    <a:pt x="64" y="174"/>
                    <a:pt x="64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6"/>
                    <a:pt x="59" y="177"/>
                    <a:pt x="60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9"/>
                    <a:pt x="65" y="181"/>
                    <a:pt x="65" y="181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4" y="184"/>
                    <a:pt x="67" y="180"/>
                    <a:pt x="67" y="180"/>
                  </a:cubicBezTo>
                  <a:cubicBezTo>
                    <a:pt x="68" y="180"/>
                    <a:pt x="73" y="180"/>
                    <a:pt x="73" y="180"/>
                  </a:cubicBezTo>
                  <a:cubicBezTo>
                    <a:pt x="73" y="180"/>
                    <a:pt x="77" y="178"/>
                    <a:pt x="78" y="178"/>
                  </a:cubicBezTo>
                  <a:cubicBezTo>
                    <a:pt x="78" y="178"/>
                    <a:pt x="77" y="181"/>
                    <a:pt x="77" y="181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7"/>
                    <a:pt x="88" y="180"/>
                    <a:pt x="88" y="181"/>
                  </a:cubicBezTo>
                  <a:cubicBezTo>
                    <a:pt x="87" y="182"/>
                    <a:pt x="87" y="182"/>
                    <a:pt x="87" y="184"/>
                  </a:cubicBezTo>
                  <a:cubicBezTo>
                    <a:pt x="87" y="185"/>
                    <a:pt x="86" y="186"/>
                    <a:pt x="87" y="187"/>
                  </a:cubicBezTo>
                  <a:cubicBezTo>
                    <a:pt x="87" y="187"/>
                    <a:pt x="87" y="188"/>
                    <a:pt x="88" y="188"/>
                  </a:cubicBezTo>
                  <a:cubicBezTo>
                    <a:pt x="89" y="189"/>
                    <a:pt x="90" y="188"/>
                    <a:pt x="90" y="188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4" y="181"/>
                    <a:pt x="94" y="181"/>
                  </a:cubicBezTo>
                  <a:cubicBezTo>
                    <a:pt x="95" y="181"/>
                    <a:pt x="98" y="179"/>
                    <a:pt x="98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8" y="178"/>
                    <a:pt x="109" y="178"/>
                  </a:cubicBezTo>
                  <a:cubicBezTo>
                    <a:pt x="109" y="179"/>
                    <a:pt x="111" y="179"/>
                    <a:pt x="112" y="179"/>
                  </a:cubicBezTo>
                  <a:cubicBezTo>
                    <a:pt x="114" y="179"/>
                    <a:pt x="115" y="179"/>
                    <a:pt x="117" y="179"/>
                  </a:cubicBezTo>
                  <a:cubicBezTo>
                    <a:pt x="118" y="179"/>
                    <a:pt x="119" y="179"/>
                    <a:pt x="119" y="179"/>
                  </a:cubicBezTo>
                  <a:cubicBezTo>
                    <a:pt x="119" y="179"/>
                    <a:pt x="121" y="177"/>
                    <a:pt x="121" y="177"/>
                  </a:cubicBezTo>
                  <a:cubicBezTo>
                    <a:pt x="121" y="176"/>
                    <a:pt x="121" y="175"/>
                    <a:pt x="121" y="175"/>
                  </a:cubicBezTo>
                  <a:cubicBezTo>
                    <a:pt x="122" y="174"/>
                    <a:pt x="123" y="172"/>
                    <a:pt x="124" y="172"/>
                  </a:cubicBezTo>
                  <a:cubicBezTo>
                    <a:pt x="125" y="172"/>
                    <a:pt x="140" y="174"/>
                    <a:pt x="140" y="174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9" y="184"/>
                    <a:pt x="170" y="184"/>
                  </a:cubicBezTo>
                  <a:cubicBezTo>
                    <a:pt x="171" y="185"/>
                    <a:pt x="184" y="187"/>
                    <a:pt x="184" y="187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6" y="193"/>
                    <a:pt x="196" y="194"/>
                  </a:cubicBezTo>
                  <a:cubicBezTo>
                    <a:pt x="196" y="195"/>
                    <a:pt x="200" y="197"/>
                    <a:pt x="200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9" y="196"/>
                    <a:pt x="209" y="196"/>
                  </a:cubicBezTo>
                  <a:cubicBezTo>
                    <a:pt x="210" y="197"/>
                    <a:pt x="220" y="200"/>
                    <a:pt x="220" y="200"/>
                  </a:cubicBezTo>
                  <a:cubicBezTo>
                    <a:pt x="220" y="200"/>
                    <a:pt x="227" y="202"/>
                    <a:pt x="228" y="202"/>
                  </a:cubicBezTo>
                  <a:cubicBezTo>
                    <a:pt x="229" y="202"/>
                    <a:pt x="233" y="201"/>
                    <a:pt x="233" y="20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2" y="196"/>
                    <a:pt x="234" y="197"/>
                  </a:cubicBezTo>
                  <a:cubicBezTo>
                    <a:pt x="236" y="197"/>
                    <a:pt x="237" y="197"/>
                    <a:pt x="238" y="198"/>
                  </a:cubicBezTo>
                  <a:cubicBezTo>
                    <a:pt x="238" y="199"/>
                    <a:pt x="240" y="199"/>
                    <a:pt x="241" y="200"/>
                  </a:cubicBezTo>
                  <a:cubicBezTo>
                    <a:pt x="242" y="202"/>
                    <a:pt x="246" y="203"/>
                    <a:pt x="246" y="203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3" y="209"/>
                    <a:pt x="253" y="209"/>
                    <a:pt x="253" y="209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5" y="206"/>
                    <a:pt x="256" y="206"/>
                    <a:pt x="256" y="206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60" y="207"/>
                    <a:pt x="260" y="207"/>
                  </a:cubicBezTo>
                  <a:cubicBezTo>
                    <a:pt x="261" y="207"/>
                    <a:pt x="264" y="206"/>
                    <a:pt x="264" y="206"/>
                  </a:cubicBezTo>
                  <a:cubicBezTo>
                    <a:pt x="264" y="207"/>
                    <a:pt x="266" y="209"/>
                    <a:pt x="267" y="209"/>
                  </a:cubicBezTo>
                  <a:cubicBezTo>
                    <a:pt x="267" y="210"/>
                    <a:pt x="269" y="213"/>
                    <a:pt x="269" y="213"/>
                  </a:cubicBezTo>
                  <a:cubicBezTo>
                    <a:pt x="269" y="213"/>
                    <a:pt x="269" y="214"/>
                    <a:pt x="269" y="216"/>
                  </a:cubicBezTo>
                  <a:cubicBezTo>
                    <a:pt x="269" y="217"/>
                    <a:pt x="270" y="218"/>
                    <a:pt x="270" y="218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6" y="270"/>
                    <a:pt x="286" y="271"/>
                  </a:cubicBezTo>
                  <a:cubicBezTo>
                    <a:pt x="286" y="273"/>
                    <a:pt x="281" y="280"/>
                    <a:pt x="281" y="280"/>
                  </a:cubicBezTo>
                  <a:cubicBezTo>
                    <a:pt x="281" y="280"/>
                    <a:pt x="278" y="286"/>
                    <a:pt x="277" y="287"/>
                  </a:cubicBezTo>
                  <a:cubicBezTo>
                    <a:pt x="276" y="289"/>
                    <a:pt x="272" y="297"/>
                    <a:pt x="272" y="297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0" y="309"/>
                    <a:pt x="254" y="312"/>
                    <a:pt x="252" y="313"/>
                  </a:cubicBezTo>
                  <a:cubicBezTo>
                    <a:pt x="251" y="315"/>
                    <a:pt x="241" y="316"/>
                    <a:pt x="241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5" y="320"/>
                    <a:pt x="183" y="320"/>
                  </a:cubicBezTo>
                  <a:cubicBezTo>
                    <a:pt x="182" y="320"/>
                    <a:pt x="176" y="318"/>
                    <a:pt x="176" y="318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63" y="320"/>
                    <a:pt x="163" y="320"/>
                    <a:pt x="161" y="320"/>
                  </a:cubicBezTo>
                  <a:cubicBezTo>
                    <a:pt x="159" y="320"/>
                    <a:pt x="157" y="320"/>
                    <a:pt x="157" y="320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0" y="316"/>
                    <a:pt x="150" y="316"/>
                    <a:pt x="150" y="316"/>
                  </a:cubicBezTo>
                  <a:cubicBezTo>
                    <a:pt x="150" y="316"/>
                    <a:pt x="147" y="317"/>
                    <a:pt x="145" y="317"/>
                  </a:cubicBezTo>
                  <a:cubicBezTo>
                    <a:pt x="142" y="317"/>
                    <a:pt x="139" y="314"/>
                    <a:pt x="138" y="314"/>
                  </a:cubicBezTo>
                  <a:cubicBezTo>
                    <a:pt x="137" y="314"/>
                    <a:pt x="137" y="315"/>
                    <a:pt x="137" y="315"/>
                  </a:cubicBezTo>
                  <a:cubicBezTo>
                    <a:pt x="137" y="318"/>
                    <a:pt x="137" y="318"/>
                    <a:pt x="137" y="318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26" y="316"/>
                    <a:pt x="126" y="316"/>
                    <a:pt x="126" y="316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308"/>
                    <a:pt x="101" y="308"/>
                    <a:pt x="101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09" y="310"/>
                    <a:pt x="113" y="309"/>
                    <a:pt x="113" y="312"/>
                  </a:cubicBezTo>
                  <a:cubicBezTo>
                    <a:pt x="113" y="314"/>
                    <a:pt x="111" y="314"/>
                    <a:pt x="113" y="316"/>
                  </a:cubicBezTo>
                  <a:cubicBezTo>
                    <a:pt x="114" y="318"/>
                    <a:pt x="118" y="320"/>
                    <a:pt x="118" y="320"/>
                  </a:cubicBezTo>
                  <a:cubicBezTo>
                    <a:pt x="118" y="320"/>
                    <a:pt x="120" y="320"/>
                    <a:pt x="121" y="320"/>
                  </a:cubicBezTo>
                  <a:cubicBezTo>
                    <a:pt x="122" y="320"/>
                    <a:pt x="123" y="320"/>
                    <a:pt x="123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5" y="323"/>
                    <a:pt x="124" y="324"/>
                    <a:pt x="126" y="324"/>
                  </a:cubicBezTo>
                  <a:cubicBezTo>
                    <a:pt x="127" y="324"/>
                    <a:pt x="132" y="324"/>
                    <a:pt x="132" y="324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6" y="331"/>
                    <a:pt x="138" y="331"/>
                  </a:cubicBezTo>
                  <a:cubicBezTo>
                    <a:pt x="139" y="332"/>
                    <a:pt x="143" y="331"/>
                    <a:pt x="143" y="331"/>
                  </a:cubicBezTo>
                  <a:cubicBezTo>
                    <a:pt x="143" y="331"/>
                    <a:pt x="142" y="330"/>
                    <a:pt x="144" y="331"/>
                  </a:cubicBezTo>
                  <a:cubicBezTo>
                    <a:pt x="145" y="332"/>
                    <a:pt x="146" y="333"/>
                    <a:pt x="146" y="333"/>
                  </a:cubicBezTo>
                  <a:cubicBezTo>
                    <a:pt x="146" y="333"/>
                    <a:pt x="147" y="335"/>
                    <a:pt x="147" y="336"/>
                  </a:cubicBezTo>
                  <a:cubicBezTo>
                    <a:pt x="147" y="337"/>
                    <a:pt x="148" y="339"/>
                    <a:pt x="148" y="339"/>
                  </a:cubicBezTo>
                  <a:cubicBezTo>
                    <a:pt x="148" y="339"/>
                    <a:pt x="145" y="340"/>
                    <a:pt x="150" y="340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63" y="341"/>
                    <a:pt x="163" y="341"/>
                    <a:pt x="163" y="341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7" y="348"/>
                    <a:pt x="177" y="348"/>
                    <a:pt x="177" y="348"/>
                  </a:cubicBezTo>
                  <a:cubicBezTo>
                    <a:pt x="177" y="348"/>
                    <a:pt x="176" y="351"/>
                    <a:pt x="178" y="351"/>
                  </a:cubicBezTo>
                  <a:cubicBezTo>
                    <a:pt x="179" y="351"/>
                    <a:pt x="183" y="351"/>
                    <a:pt x="183" y="351"/>
                  </a:cubicBezTo>
                  <a:cubicBezTo>
                    <a:pt x="186" y="359"/>
                    <a:pt x="186" y="359"/>
                    <a:pt x="186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81"/>
                    <a:pt x="182" y="381"/>
                  </a:cubicBezTo>
                  <a:cubicBezTo>
                    <a:pt x="182" y="382"/>
                    <a:pt x="184" y="382"/>
                    <a:pt x="184" y="382"/>
                  </a:cubicBezTo>
                  <a:cubicBezTo>
                    <a:pt x="184" y="382"/>
                    <a:pt x="186" y="384"/>
                    <a:pt x="186" y="385"/>
                  </a:cubicBezTo>
                  <a:cubicBezTo>
                    <a:pt x="186" y="386"/>
                    <a:pt x="189" y="387"/>
                    <a:pt x="189" y="388"/>
                  </a:cubicBezTo>
                  <a:cubicBezTo>
                    <a:pt x="190" y="389"/>
                    <a:pt x="193" y="392"/>
                    <a:pt x="193" y="392"/>
                  </a:cubicBezTo>
                  <a:cubicBezTo>
                    <a:pt x="194" y="394"/>
                    <a:pt x="194" y="394"/>
                    <a:pt x="194" y="394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396"/>
                    <a:pt x="198" y="396"/>
                    <a:pt x="198" y="397"/>
                  </a:cubicBezTo>
                  <a:cubicBezTo>
                    <a:pt x="198" y="399"/>
                    <a:pt x="200" y="401"/>
                    <a:pt x="200" y="401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204" y="404"/>
                    <a:pt x="204" y="403"/>
                    <a:pt x="204" y="405"/>
                  </a:cubicBezTo>
                  <a:cubicBezTo>
                    <a:pt x="204" y="407"/>
                    <a:pt x="204" y="410"/>
                    <a:pt x="204" y="410"/>
                  </a:cubicBezTo>
                  <a:cubicBezTo>
                    <a:pt x="208" y="410"/>
                    <a:pt x="208" y="410"/>
                    <a:pt x="208" y="41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07" y="414"/>
                    <a:pt x="205" y="414"/>
                    <a:pt x="207" y="417"/>
                  </a:cubicBezTo>
                  <a:cubicBezTo>
                    <a:pt x="209" y="419"/>
                    <a:pt x="209" y="421"/>
                    <a:pt x="209" y="421"/>
                  </a:cubicBezTo>
                  <a:cubicBezTo>
                    <a:pt x="216" y="426"/>
                    <a:pt x="216" y="426"/>
                    <a:pt x="216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6" y="421"/>
                    <a:pt x="229" y="421"/>
                    <a:pt x="232" y="422"/>
                  </a:cubicBezTo>
                  <a:cubicBezTo>
                    <a:pt x="234" y="423"/>
                    <a:pt x="238" y="422"/>
                    <a:pt x="238" y="422"/>
                  </a:cubicBezTo>
                  <a:cubicBezTo>
                    <a:pt x="238" y="422"/>
                    <a:pt x="238" y="422"/>
                    <a:pt x="238" y="424"/>
                  </a:cubicBezTo>
                  <a:cubicBezTo>
                    <a:pt x="239" y="426"/>
                    <a:pt x="241" y="425"/>
                    <a:pt x="241" y="425"/>
                  </a:cubicBezTo>
                  <a:cubicBezTo>
                    <a:pt x="241" y="425"/>
                    <a:pt x="244" y="425"/>
                    <a:pt x="244" y="426"/>
                  </a:cubicBezTo>
                  <a:cubicBezTo>
                    <a:pt x="244" y="427"/>
                    <a:pt x="246" y="428"/>
                    <a:pt x="247" y="430"/>
                  </a:cubicBezTo>
                  <a:cubicBezTo>
                    <a:pt x="248" y="432"/>
                    <a:pt x="248" y="431"/>
                    <a:pt x="249" y="432"/>
                  </a:cubicBezTo>
                  <a:cubicBezTo>
                    <a:pt x="249" y="433"/>
                    <a:pt x="245" y="434"/>
                    <a:pt x="250" y="434"/>
                  </a:cubicBezTo>
                  <a:cubicBezTo>
                    <a:pt x="254" y="435"/>
                    <a:pt x="264" y="436"/>
                    <a:pt x="264" y="436"/>
                  </a:cubicBezTo>
                  <a:cubicBezTo>
                    <a:pt x="264" y="436"/>
                    <a:pt x="270" y="434"/>
                    <a:pt x="273" y="434"/>
                  </a:cubicBezTo>
                  <a:cubicBezTo>
                    <a:pt x="276" y="434"/>
                    <a:pt x="276" y="435"/>
                    <a:pt x="276" y="435"/>
                  </a:cubicBezTo>
                  <a:cubicBezTo>
                    <a:pt x="279" y="435"/>
                    <a:pt x="279" y="435"/>
                    <a:pt x="279" y="435"/>
                  </a:cubicBezTo>
                  <a:cubicBezTo>
                    <a:pt x="279" y="435"/>
                    <a:pt x="281" y="434"/>
                    <a:pt x="281" y="433"/>
                  </a:cubicBezTo>
                  <a:cubicBezTo>
                    <a:pt x="281" y="432"/>
                    <a:pt x="282" y="429"/>
                    <a:pt x="282" y="429"/>
                  </a:cubicBezTo>
                  <a:cubicBezTo>
                    <a:pt x="282" y="429"/>
                    <a:pt x="281" y="427"/>
                    <a:pt x="283" y="427"/>
                  </a:cubicBezTo>
                  <a:cubicBezTo>
                    <a:pt x="285" y="427"/>
                    <a:pt x="286" y="426"/>
                    <a:pt x="286" y="426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88" y="416"/>
                    <a:pt x="288" y="413"/>
                    <a:pt x="287" y="412"/>
                  </a:cubicBezTo>
                  <a:cubicBezTo>
                    <a:pt x="285" y="411"/>
                    <a:pt x="282" y="408"/>
                    <a:pt x="282" y="408"/>
                  </a:cubicBezTo>
                  <a:cubicBezTo>
                    <a:pt x="281" y="405"/>
                    <a:pt x="281" y="405"/>
                    <a:pt x="281" y="405"/>
                  </a:cubicBezTo>
                  <a:cubicBezTo>
                    <a:pt x="277" y="402"/>
                    <a:pt x="277" y="402"/>
                    <a:pt x="277" y="402"/>
                  </a:cubicBezTo>
                  <a:cubicBezTo>
                    <a:pt x="277" y="402"/>
                    <a:pt x="276" y="400"/>
                    <a:pt x="275" y="400"/>
                  </a:cubicBezTo>
                  <a:cubicBezTo>
                    <a:pt x="274" y="401"/>
                    <a:pt x="275" y="401"/>
                    <a:pt x="273" y="404"/>
                  </a:cubicBezTo>
                  <a:cubicBezTo>
                    <a:pt x="271" y="406"/>
                    <a:pt x="268" y="407"/>
                    <a:pt x="268" y="407"/>
                  </a:cubicBezTo>
                  <a:cubicBezTo>
                    <a:pt x="262" y="409"/>
                    <a:pt x="262" y="409"/>
                    <a:pt x="262" y="409"/>
                  </a:cubicBezTo>
                  <a:cubicBezTo>
                    <a:pt x="262" y="409"/>
                    <a:pt x="258" y="407"/>
                    <a:pt x="257" y="405"/>
                  </a:cubicBezTo>
                  <a:cubicBezTo>
                    <a:pt x="256" y="404"/>
                    <a:pt x="249" y="398"/>
                    <a:pt x="249" y="398"/>
                  </a:cubicBezTo>
                  <a:cubicBezTo>
                    <a:pt x="249" y="398"/>
                    <a:pt x="245" y="395"/>
                    <a:pt x="244" y="395"/>
                  </a:cubicBezTo>
                  <a:cubicBezTo>
                    <a:pt x="242" y="395"/>
                    <a:pt x="240" y="395"/>
                    <a:pt x="240" y="395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36" y="389"/>
                    <a:pt x="236" y="389"/>
                    <a:pt x="236" y="389"/>
                  </a:cubicBezTo>
                  <a:cubicBezTo>
                    <a:pt x="236" y="389"/>
                    <a:pt x="233" y="386"/>
                    <a:pt x="235" y="386"/>
                  </a:cubicBezTo>
                  <a:cubicBezTo>
                    <a:pt x="238" y="386"/>
                    <a:pt x="239" y="383"/>
                    <a:pt x="239" y="383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8" y="373"/>
                    <a:pt x="237" y="368"/>
                    <a:pt x="238" y="367"/>
                  </a:cubicBezTo>
                  <a:cubicBezTo>
                    <a:pt x="240" y="367"/>
                    <a:pt x="246" y="366"/>
                    <a:pt x="246" y="366"/>
                  </a:cubicBezTo>
                  <a:cubicBezTo>
                    <a:pt x="246" y="366"/>
                    <a:pt x="249" y="367"/>
                    <a:pt x="252" y="368"/>
                  </a:cubicBezTo>
                  <a:cubicBezTo>
                    <a:pt x="254" y="368"/>
                    <a:pt x="256" y="369"/>
                    <a:pt x="256" y="369"/>
                  </a:cubicBezTo>
                  <a:cubicBezTo>
                    <a:pt x="256" y="369"/>
                    <a:pt x="262" y="372"/>
                    <a:pt x="263" y="373"/>
                  </a:cubicBezTo>
                  <a:cubicBezTo>
                    <a:pt x="263" y="374"/>
                    <a:pt x="265" y="375"/>
                    <a:pt x="267" y="376"/>
                  </a:cubicBezTo>
                  <a:cubicBezTo>
                    <a:pt x="270" y="378"/>
                    <a:pt x="276" y="376"/>
                    <a:pt x="276" y="376"/>
                  </a:cubicBezTo>
                  <a:cubicBezTo>
                    <a:pt x="276" y="376"/>
                    <a:pt x="279" y="375"/>
                    <a:pt x="281" y="375"/>
                  </a:cubicBezTo>
                  <a:cubicBezTo>
                    <a:pt x="282" y="375"/>
                    <a:pt x="291" y="375"/>
                    <a:pt x="291" y="375"/>
                  </a:cubicBezTo>
                  <a:cubicBezTo>
                    <a:pt x="291" y="375"/>
                    <a:pt x="295" y="375"/>
                    <a:pt x="296" y="375"/>
                  </a:cubicBezTo>
                  <a:cubicBezTo>
                    <a:pt x="297" y="375"/>
                    <a:pt x="301" y="375"/>
                    <a:pt x="301" y="375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5" y="374"/>
                    <a:pt x="315" y="369"/>
                    <a:pt x="317" y="369"/>
                  </a:cubicBezTo>
                  <a:cubicBezTo>
                    <a:pt x="318" y="369"/>
                    <a:pt x="320" y="369"/>
                    <a:pt x="322" y="369"/>
                  </a:cubicBezTo>
                  <a:cubicBezTo>
                    <a:pt x="324" y="370"/>
                    <a:pt x="330" y="368"/>
                    <a:pt x="330" y="368"/>
                  </a:cubicBezTo>
                  <a:cubicBezTo>
                    <a:pt x="324" y="360"/>
                    <a:pt x="324" y="360"/>
                    <a:pt x="324" y="360"/>
                  </a:cubicBezTo>
                  <a:cubicBezTo>
                    <a:pt x="324" y="360"/>
                    <a:pt x="324" y="360"/>
                    <a:pt x="322" y="356"/>
                  </a:cubicBezTo>
                  <a:cubicBezTo>
                    <a:pt x="321" y="352"/>
                    <a:pt x="318" y="348"/>
                    <a:pt x="318" y="348"/>
                  </a:cubicBezTo>
                  <a:cubicBezTo>
                    <a:pt x="318" y="348"/>
                    <a:pt x="314" y="347"/>
                    <a:pt x="311" y="346"/>
                  </a:cubicBezTo>
                  <a:cubicBezTo>
                    <a:pt x="308" y="345"/>
                    <a:pt x="310" y="346"/>
                    <a:pt x="308" y="344"/>
                  </a:cubicBezTo>
                  <a:cubicBezTo>
                    <a:pt x="306" y="343"/>
                    <a:pt x="297" y="338"/>
                    <a:pt x="297" y="338"/>
                  </a:cubicBezTo>
                  <a:cubicBezTo>
                    <a:pt x="297" y="338"/>
                    <a:pt x="293" y="337"/>
                    <a:pt x="292" y="335"/>
                  </a:cubicBezTo>
                  <a:cubicBezTo>
                    <a:pt x="291" y="332"/>
                    <a:pt x="292" y="323"/>
                    <a:pt x="292" y="323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300" y="299"/>
                    <a:pt x="300" y="299"/>
                    <a:pt x="300" y="299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5" y="269"/>
                    <a:pt x="315" y="269"/>
                    <a:pt x="315" y="26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5" y="253"/>
                    <a:pt x="315" y="253"/>
                    <a:pt x="315" y="253"/>
                  </a:cubicBezTo>
                  <a:cubicBezTo>
                    <a:pt x="328" y="253"/>
                    <a:pt x="328" y="253"/>
                    <a:pt x="328" y="253"/>
                  </a:cubicBezTo>
                  <a:cubicBezTo>
                    <a:pt x="328" y="256"/>
                    <a:pt x="328" y="256"/>
                    <a:pt x="328" y="256"/>
                  </a:cubicBezTo>
                  <a:cubicBezTo>
                    <a:pt x="328" y="256"/>
                    <a:pt x="330" y="252"/>
                    <a:pt x="331" y="252"/>
                  </a:cubicBezTo>
                  <a:cubicBezTo>
                    <a:pt x="332" y="252"/>
                    <a:pt x="340" y="247"/>
                    <a:pt x="340" y="247"/>
                  </a:cubicBezTo>
                  <a:cubicBezTo>
                    <a:pt x="343" y="249"/>
                    <a:pt x="343" y="249"/>
                    <a:pt x="343" y="249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1"/>
                    <a:pt x="354" y="252"/>
                    <a:pt x="353" y="254"/>
                  </a:cubicBezTo>
                  <a:cubicBezTo>
                    <a:pt x="352" y="256"/>
                    <a:pt x="352" y="256"/>
                    <a:pt x="353" y="256"/>
                  </a:cubicBezTo>
                  <a:cubicBezTo>
                    <a:pt x="354" y="256"/>
                    <a:pt x="358" y="253"/>
                    <a:pt x="358" y="253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59" y="249"/>
                    <a:pt x="358" y="244"/>
                    <a:pt x="358" y="242"/>
                  </a:cubicBezTo>
                  <a:cubicBezTo>
                    <a:pt x="358" y="240"/>
                    <a:pt x="357" y="232"/>
                    <a:pt x="357" y="232"/>
                  </a:cubicBezTo>
                  <a:cubicBezTo>
                    <a:pt x="356" y="226"/>
                    <a:pt x="356" y="226"/>
                    <a:pt x="356" y="22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328" y="205"/>
                    <a:pt x="328" y="205"/>
                    <a:pt x="328" y="205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5" y="200"/>
                    <a:pt x="324" y="193"/>
                    <a:pt x="324" y="192"/>
                  </a:cubicBezTo>
                  <a:cubicBezTo>
                    <a:pt x="324" y="191"/>
                    <a:pt x="322" y="184"/>
                    <a:pt x="322" y="184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8" y="168"/>
                    <a:pt x="316" y="163"/>
                    <a:pt x="315" y="161"/>
                  </a:cubicBezTo>
                  <a:cubicBezTo>
                    <a:pt x="314" y="159"/>
                    <a:pt x="312" y="155"/>
                    <a:pt x="312" y="155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9" y="135"/>
                    <a:pt x="291" y="135"/>
                  </a:cubicBezTo>
                  <a:cubicBezTo>
                    <a:pt x="294" y="135"/>
                    <a:pt x="296" y="135"/>
                    <a:pt x="298" y="135"/>
                  </a:cubicBezTo>
                  <a:cubicBezTo>
                    <a:pt x="300" y="135"/>
                    <a:pt x="303" y="135"/>
                    <a:pt x="303" y="135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5"/>
                    <a:pt x="338" y="126"/>
                  </a:cubicBezTo>
                  <a:cubicBezTo>
                    <a:pt x="340" y="127"/>
                    <a:pt x="341" y="127"/>
                    <a:pt x="342" y="128"/>
                  </a:cubicBezTo>
                  <a:cubicBezTo>
                    <a:pt x="344" y="128"/>
                    <a:pt x="350" y="129"/>
                    <a:pt x="350" y="129"/>
                  </a:cubicBezTo>
                  <a:cubicBezTo>
                    <a:pt x="354" y="131"/>
                    <a:pt x="354" y="131"/>
                    <a:pt x="354" y="131"/>
                  </a:cubicBezTo>
                  <a:cubicBezTo>
                    <a:pt x="358" y="137"/>
                    <a:pt x="358" y="137"/>
                    <a:pt x="358" y="137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5" y="141"/>
                    <a:pt x="366" y="144"/>
                    <a:pt x="365" y="145"/>
                  </a:cubicBezTo>
                  <a:cubicBezTo>
                    <a:pt x="364" y="146"/>
                    <a:pt x="365" y="149"/>
                    <a:pt x="361" y="151"/>
                  </a:cubicBezTo>
                  <a:cubicBezTo>
                    <a:pt x="357" y="153"/>
                    <a:pt x="352" y="157"/>
                    <a:pt x="351" y="157"/>
                  </a:cubicBezTo>
                  <a:cubicBezTo>
                    <a:pt x="350" y="158"/>
                    <a:pt x="347" y="162"/>
                    <a:pt x="347" y="162"/>
                  </a:cubicBezTo>
                  <a:cubicBezTo>
                    <a:pt x="345" y="166"/>
                    <a:pt x="345" y="166"/>
                    <a:pt x="345" y="166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46" y="169"/>
                    <a:pt x="346" y="170"/>
                    <a:pt x="346" y="171"/>
                  </a:cubicBezTo>
                  <a:cubicBezTo>
                    <a:pt x="345" y="173"/>
                    <a:pt x="344" y="176"/>
                    <a:pt x="344" y="176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45" y="181"/>
                    <a:pt x="346" y="183"/>
                    <a:pt x="347" y="185"/>
                  </a:cubicBezTo>
                  <a:cubicBezTo>
                    <a:pt x="347" y="186"/>
                    <a:pt x="356" y="188"/>
                    <a:pt x="356" y="188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72" y="196"/>
                    <a:pt x="372" y="196"/>
                    <a:pt x="372" y="196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397" y="190"/>
                    <a:pt x="400" y="186"/>
                    <a:pt x="401" y="185"/>
                  </a:cubicBezTo>
                  <a:cubicBezTo>
                    <a:pt x="402" y="184"/>
                    <a:pt x="405" y="181"/>
                    <a:pt x="405" y="181"/>
                  </a:cubicBezTo>
                  <a:cubicBezTo>
                    <a:pt x="405" y="181"/>
                    <a:pt x="407" y="179"/>
                    <a:pt x="407" y="178"/>
                  </a:cubicBezTo>
                  <a:cubicBezTo>
                    <a:pt x="407" y="177"/>
                    <a:pt x="406" y="169"/>
                    <a:pt x="406" y="169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401" y="156"/>
                    <a:pt x="401" y="156"/>
                    <a:pt x="401" y="156"/>
                  </a:cubicBezTo>
                  <a:cubicBezTo>
                    <a:pt x="401" y="156"/>
                    <a:pt x="399" y="153"/>
                    <a:pt x="399" y="151"/>
                  </a:cubicBezTo>
                  <a:cubicBezTo>
                    <a:pt x="399" y="150"/>
                    <a:pt x="398" y="146"/>
                    <a:pt x="398" y="146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403" y="129"/>
                    <a:pt x="403" y="129"/>
                    <a:pt x="403" y="129"/>
                  </a:cubicBezTo>
                  <a:cubicBezTo>
                    <a:pt x="405" y="125"/>
                    <a:pt x="405" y="125"/>
                    <a:pt x="405" y="125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404" y="116"/>
                    <a:pt x="404" y="116"/>
                    <a:pt x="404" y="116"/>
                  </a:cubicBezTo>
                  <a:cubicBezTo>
                    <a:pt x="408" y="114"/>
                    <a:pt x="408" y="114"/>
                    <a:pt x="408" y="114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84"/>
                    <a:pt x="422" y="76"/>
                    <a:pt x="422" y="75"/>
                  </a:cubicBezTo>
                  <a:cubicBezTo>
                    <a:pt x="422" y="74"/>
                    <a:pt x="425" y="72"/>
                    <a:pt x="425" y="7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9" y="49"/>
                    <a:pt x="439" y="49"/>
                    <a:pt x="439" y="49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3" y="51"/>
                    <a:pt x="445" y="53"/>
                    <a:pt x="445" y="55"/>
                  </a:cubicBezTo>
                  <a:cubicBezTo>
                    <a:pt x="445" y="57"/>
                    <a:pt x="444" y="58"/>
                    <a:pt x="445" y="58"/>
                  </a:cubicBezTo>
                  <a:cubicBezTo>
                    <a:pt x="447" y="58"/>
                    <a:pt x="446" y="58"/>
                    <a:pt x="447" y="57"/>
                  </a:cubicBezTo>
                  <a:cubicBezTo>
                    <a:pt x="449" y="55"/>
                    <a:pt x="450" y="51"/>
                    <a:pt x="450" y="50"/>
                  </a:cubicBezTo>
                  <a:cubicBezTo>
                    <a:pt x="450" y="49"/>
                    <a:pt x="452" y="49"/>
                    <a:pt x="450" y="48"/>
                  </a:cubicBezTo>
                  <a:cubicBezTo>
                    <a:pt x="447" y="47"/>
                    <a:pt x="443" y="45"/>
                    <a:pt x="443" y="45"/>
                  </a:cubicBezTo>
                  <a:cubicBezTo>
                    <a:pt x="443" y="45"/>
                    <a:pt x="439" y="44"/>
                    <a:pt x="439" y="43"/>
                  </a:cubicBezTo>
                  <a:cubicBezTo>
                    <a:pt x="440" y="42"/>
                    <a:pt x="443" y="33"/>
                    <a:pt x="443" y="33"/>
                  </a:cubicBezTo>
                  <a:cubicBezTo>
                    <a:pt x="447" y="23"/>
                    <a:pt x="447" y="23"/>
                    <a:pt x="447" y="23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53" y="8"/>
                    <a:pt x="455" y="2"/>
                    <a:pt x="460" y="0"/>
                  </a:cubicBezTo>
                  <a:cubicBezTo>
                    <a:pt x="1479" y="0"/>
                    <a:pt x="1479" y="0"/>
                    <a:pt x="1479" y="0"/>
                  </a:cubicBezTo>
                  <a:cubicBezTo>
                    <a:pt x="1479" y="736"/>
                    <a:pt x="1479" y="736"/>
                    <a:pt x="1479" y="736"/>
                  </a:cubicBezTo>
                  <a:cubicBezTo>
                    <a:pt x="1465" y="741"/>
                    <a:pt x="1465" y="741"/>
                    <a:pt x="1465" y="741"/>
                  </a:cubicBezTo>
                  <a:cubicBezTo>
                    <a:pt x="1463" y="741"/>
                    <a:pt x="1435" y="737"/>
                    <a:pt x="1436" y="746"/>
                  </a:cubicBezTo>
                  <a:cubicBezTo>
                    <a:pt x="1437" y="751"/>
                    <a:pt x="1442" y="752"/>
                    <a:pt x="1442" y="752"/>
                  </a:cubicBezTo>
                  <a:cubicBezTo>
                    <a:pt x="1455" y="764"/>
                    <a:pt x="1455" y="764"/>
                    <a:pt x="1455" y="764"/>
                  </a:cubicBezTo>
                  <a:cubicBezTo>
                    <a:pt x="1454" y="771"/>
                    <a:pt x="1454" y="771"/>
                    <a:pt x="1454" y="771"/>
                  </a:cubicBezTo>
                  <a:cubicBezTo>
                    <a:pt x="1462" y="773"/>
                    <a:pt x="1462" y="773"/>
                    <a:pt x="1462" y="773"/>
                  </a:cubicBezTo>
                  <a:cubicBezTo>
                    <a:pt x="1479" y="773"/>
                    <a:pt x="1479" y="773"/>
                    <a:pt x="1479" y="773"/>
                  </a:cubicBezTo>
                  <a:cubicBezTo>
                    <a:pt x="1479" y="785"/>
                    <a:pt x="1479" y="785"/>
                    <a:pt x="1479" y="785"/>
                  </a:cubicBezTo>
                  <a:cubicBezTo>
                    <a:pt x="1469" y="786"/>
                    <a:pt x="1458" y="788"/>
                    <a:pt x="1456" y="789"/>
                  </a:cubicBezTo>
                  <a:cubicBezTo>
                    <a:pt x="1445" y="801"/>
                    <a:pt x="1445" y="801"/>
                    <a:pt x="1445" y="801"/>
                  </a:cubicBezTo>
                  <a:cubicBezTo>
                    <a:pt x="1458" y="818"/>
                    <a:pt x="1458" y="818"/>
                    <a:pt x="1458" y="818"/>
                  </a:cubicBezTo>
                  <a:cubicBezTo>
                    <a:pt x="1457" y="829"/>
                    <a:pt x="1457" y="829"/>
                    <a:pt x="1457" y="829"/>
                  </a:cubicBezTo>
                  <a:cubicBezTo>
                    <a:pt x="1446" y="837"/>
                    <a:pt x="1446" y="837"/>
                    <a:pt x="1446" y="837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9" y="852"/>
                    <a:pt x="1479" y="852"/>
                    <a:pt x="1479" y="852"/>
                  </a:cubicBezTo>
                  <a:cubicBezTo>
                    <a:pt x="1479" y="899"/>
                    <a:pt x="1479" y="899"/>
                    <a:pt x="1479" y="899"/>
                  </a:cubicBezTo>
                  <a:cubicBezTo>
                    <a:pt x="1476" y="899"/>
                    <a:pt x="1472" y="900"/>
                    <a:pt x="1467" y="900"/>
                  </a:cubicBezTo>
                  <a:cubicBezTo>
                    <a:pt x="1460" y="912"/>
                    <a:pt x="1460" y="912"/>
                    <a:pt x="1460" y="912"/>
                  </a:cubicBezTo>
                  <a:cubicBezTo>
                    <a:pt x="1409" y="903"/>
                    <a:pt x="1409" y="903"/>
                    <a:pt x="1409" y="903"/>
                  </a:cubicBezTo>
                  <a:cubicBezTo>
                    <a:pt x="1392" y="893"/>
                    <a:pt x="1392" y="893"/>
                    <a:pt x="1392" y="893"/>
                  </a:cubicBezTo>
                  <a:cubicBezTo>
                    <a:pt x="1379" y="902"/>
                    <a:pt x="1382" y="898"/>
                    <a:pt x="1371" y="910"/>
                  </a:cubicBezTo>
                  <a:cubicBezTo>
                    <a:pt x="1341" y="902"/>
                    <a:pt x="1341" y="902"/>
                    <a:pt x="1341" y="902"/>
                  </a:cubicBezTo>
                  <a:cubicBezTo>
                    <a:pt x="1322" y="911"/>
                    <a:pt x="1322" y="911"/>
                    <a:pt x="1322" y="911"/>
                  </a:cubicBezTo>
                  <a:cubicBezTo>
                    <a:pt x="1300" y="933"/>
                    <a:pt x="1300" y="933"/>
                    <a:pt x="1300" y="933"/>
                  </a:cubicBezTo>
                  <a:cubicBezTo>
                    <a:pt x="1263" y="931"/>
                    <a:pt x="1263" y="931"/>
                    <a:pt x="1263" y="931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3" y="930"/>
                    <a:pt x="1253" y="930"/>
                    <a:pt x="1253" y="930"/>
                  </a:cubicBezTo>
                  <a:cubicBezTo>
                    <a:pt x="1261" y="940"/>
                    <a:pt x="1261" y="940"/>
                    <a:pt x="1261" y="940"/>
                  </a:cubicBezTo>
                  <a:cubicBezTo>
                    <a:pt x="1247" y="947"/>
                    <a:pt x="1247" y="947"/>
                    <a:pt x="1247" y="947"/>
                  </a:cubicBezTo>
                  <a:cubicBezTo>
                    <a:pt x="1242" y="933"/>
                    <a:pt x="1242" y="933"/>
                    <a:pt x="1242" y="933"/>
                  </a:cubicBezTo>
                  <a:cubicBezTo>
                    <a:pt x="1230" y="918"/>
                    <a:pt x="1230" y="918"/>
                    <a:pt x="1230" y="918"/>
                  </a:cubicBezTo>
                  <a:cubicBezTo>
                    <a:pt x="1212" y="914"/>
                    <a:pt x="1212" y="914"/>
                    <a:pt x="1212" y="914"/>
                  </a:cubicBezTo>
                  <a:cubicBezTo>
                    <a:pt x="1202" y="907"/>
                    <a:pt x="1202" y="907"/>
                    <a:pt x="1202" y="907"/>
                  </a:cubicBezTo>
                  <a:cubicBezTo>
                    <a:pt x="1200" y="906"/>
                    <a:pt x="1163" y="910"/>
                    <a:pt x="1156" y="911"/>
                  </a:cubicBezTo>
                  <a:cubicBezTo>
                    <a:pt x="1147" y="905"/>
                    <a:pt x="1146" y="905"/>
                    <a:pt x="1136" y="900"/>
                  </a:cubicBezTo>
                  <a:cubicBezTo>
                    <a:pt x="1126" y="908"/>
                    <a:pt x="1126" y="908"/>
                    <a:pt x="1126" y="908"/>
                  </a:cubicBezTo>
                  <a:cubicBezTo>
                    <a:pt x="1126" y="908"/>
                    <a:pt x="1121" y="917"/>
                    <a:pt x="1113" y="917"/>
                  </a:cubicBezTo>
                  <a:cubicBezTo>
                    <a:pt x="1104" y="917"/>
                    <a:pt x="1105" y="905"/>
                    <a:pt x="1105" y="905"/>
                  </a:cubicBezTo>
                  <a:cubicBezTo>
                    <a:pt x="1092" y="907"/>
                    <a:pt x="1092" y="907"/>
                    <a:pt x="1092" y="907"/>
                  </a:cubicBezTo>
                  <a:cubicBezTo>
                    <a:pt x="1075" y="931"/>
                    <a:pt x="1075" y="931"/>
                    <a:pt x="1075" y="931"/>
                  </a:cubicBezTo>
                  <a:cubicBezTo>
                    <a:pt x="1054" y="949"/>
                    <a:pt x="1054" y="949"/>
                    <a:pt x="1054" y="949"/>
                  </a:cubicBezTo>
                  <a:cubicBezTo>
                    <a:pt x="1042" y="967"/>
                    <a:pt x="1042" y="967"/>
                    <a:pt x="1042" y="967"/>
                  </a:cubicBezTo>
                  <a:cubicBezTo>
                    <a:pt x="1019" y="976"/>
                    <a:pt x="1019" y="976"/>
                    <a:pt x="1019" y="976"/>
                  </a:cubicBezTo>
                  <a:cubicBezTo>
                    <a:pt x="1020" y="984"/>
                    <a:pt x="1020" y="984"/>
                    <a:pt x="1020" y="984"/>
                  </a:cubicBezTo>
                  <a:cubicBezTo>
                    <a:pt x="1043" y="1004"/>
                    <a:pt x="1043" y="1004"/>
                    <a:pt x="1043" y="1004"/>
                  </a:cubicBezTo>
                  <a:cubicBezTo>
                    <a:pt x="1027" y="1015"/>
                    <a:pt x="1027" y="1015"/>
                    <a:pt x="1027" y="1015"/>
                  </a:cubicBezTo>
                  <a:cubicBezTo>
                    <a:pt x="1003" y="990"/>
                    <a:pt x="1012" y="1009"/>
                    <a:pt x="982" y="986"/>
                  </a:cubicBezTo>
                  <a:cubicBezTo>
                    <a:pt x="977" y="1004"/>
                    <a:pt x="976" y="999"/>
                    <a:pt x="979" y="1014"/>
                  </a:cubicBezTo>
                  <a:cubicBezTo>
                    <a:pt x="966" y="1023"/>
                    <a:pt x="966" y="1023"/>
                    <a:pt x="966" y="1023"/>
                  </a:cubicBezTo>
                  <a:cubicBezTo>
                    <a:pt x="973" y="1050"/>
                    <a:pt x="968" y="1041"/>
                    <a:pt x="985" y="1059"/>
                  </a:cubicBezTo>
                  <a:cubicBezTo>
                    <a:pt x="975" y="1080"/>
                    <a:pt x="977" y="1071"/>
                    <a:pt x="978" y="1096"/>
                  </a:cubicBezTo>
                  <a:cubicBezTo>
                    <a:pt x="1001" y="1103"/>
                    <a:pt x="1001" y="1103"/>
                    <a:pt x="1001" y="1103"/>
                  </a:cubicBezTo>
                  <a:cubicBezTo>
                    <a:pt x="1007" y="1117"/>
                    <a:pt x="1007" y="1117"/>
                    <a:pt x="1007" y="1117"/>
                  </a:cubicBezTo>
                  <a:cubicBezTo>
                    <a:pt x="1022" y="1124"/>
                    <a:pt x="1022" y="1124"/>
                    <a:pt x="1022" y="1124"/>
                  </a:cubicBezTo>
                  <a:cubicBezTo>
                    <a:pt x="1037" y="1114"/>
                    <a:pt x="1037" y="1114"/>
                    <a:pt x="1037" y="1114"/>
                  </a:cubicBezTo>
                  <a:cubicBezTo>
                    <a:pt x="1059" y="1125"/>
                    <a:pt x="1059" y="1125"/>
                    <a:pt x="1059" y="1125"/>
                  </a:cubicBezTo>
                  <a:cubicBezTo>
                    <a:pt x="1088" y="1147"/>
                    <a:pt x="1088" y="1147"/>
                    <a:pt x="1088" y="1147"/>
                  </a:cubicBezTo>
                  <a:cubicBezTo>
                    <a:pt x="1105" y="1168"/>
                    <a:pt x="1105" y="1168"/>
                    <a:pt x="1105" y="1168"/>
                  </a:cubicBezTo>
                  <a:cubicBezTo>
                    <a:pt x="1095" y="1160"/>
                    <a:pt x="1095" y="1160"/>
                    <a:pt x="1095" y="1160"/>
                  </a:cubicBezTo>
                  <a:cubicBezTo>
                    <a:pt x="1089" y="1163"/>
                    <a:pt x="1089" y="1163"/>
                    <a:pt x="1089" y="1163"/>
                  </a:cubicBezTo>
                  <a:cubicBezTo>
                    <a:pt x="1093" y="1170"/>
                    <a:pt x="1093" y="1170"/>
                    <a:pt x="1093" y="1170"/>
                  </a:cubicBezTo>
                  <a:cubicBezTo>
                    <a:pt x="1114" y="1176"/>
                    <a:pt x="1114" y="1176"/>
                    <a:pt x="1114" y="1176"/>
                  </a:cubicBezTo>
                  <a:cubicBezTo>
                    <a:pt x="1113" y="1192"/>
                    <a:pt x="1113" y="1192"/>
                    <a:pt x="1113" y="1192"/>
                  </a:cubicBezTo>
                  <a:cubicBezTo>
                    <a:pt x="1097" y="1252"/>
                    <a:pt x="1097" y="1252"/>
                    <a:pt x="1097" y="1252"/>
                  </a:cubicBezTo>
                  <a:cubicBezTo>
                    <a:pt x="1084" y="1280"/>
                    <a:pt x="1084" y="1280"/>
                    <a:pt x="1084" y="1280"/>
                  </a:cubicBezTo>
                  <a:cubicBezTo>
                    <a:pt x="1081" y="1297"/>
                    <a:pt x="1081" y="1297"/>
                    <a:pt x="1081" y="1297"/>
                  </a:cubicBezTo>
                  <a:cubicBezTo>
                    <a:pt x="1079" y="1314"/>
                    <a:pt x="1079" y="1314"/>
                    <a:pt x="1079" y="1314"/>
                  </a:cubicBezTo>
                  <a:cubicBezTo>
                    <a:pt x="1083" y="1328"/>
                    <a:pt x="1083" y="1328"/>
                    <a:pt x="1083" y="1328"/>
                  </a:cubicBezTo>
                  <a:cubicBezTo>
                    <a:pt x="1083" y="1328"/>
                    <a:pt x="1083" y="1332"/>
                    <a:pt x="1087" y="1336"/>
                  </a:cubicBezTo>
                  <a:cubicBezTo>
                    <a:pt x="1091" y="1340"/>
                    <a:pt x="1092" y="1344"/>
                    <a:pt x="1097" y="1348"/>
                  </a:cubicBezTo>
                  <a:cubicBezTo>
                    <a:pt x="1102" y="1351"/>
                    <a:pt x="1100" y="1353"/>
                    <a:pt x="1118" y="1354"/>
                  </a:cubicBezTo>
                  <a:cubicBezTo>
                    <a:pt x="1135" y="1356"/>
                    <a:pt x="1119" y="1364"/>
                    <a:pt x="1120" y="1367"/>
                  </a:cubicBezTo>
                  <a:cubicBezTo>
                    <a:pt x="1121" y="1369"/>
                    <a:pt x="1122" y="1383"/>
                    <a:pt x="1129" y="1397"/>
                  </a:cubicBezTo>
                  <a:cubicBezTo>
                    <a:pt x="1136" y="1411"/>
                    <a:pt x="1140" y="1409"/>
                    <a:pt x="1151" y="1415"/>
                  </a:cubicBezTo>
                  <a:cubicBezTo>
                    <a:pt x="1162" y="1420"/>
                    <a:pt x="1157" y="1422"/>
                    <a:pt x="1164" y="1436"/>
                  </a:cubicBezTo>
                  <a:cubicBezTo>
                    <a:pt x="1171" y="1449"/>
                    <a:pt x="1188" y="1443"/>
                    <a:pt x="1191" y="1443"/>
                  </a:cubicBezTo>
                  <a:cubicBezTo>
                    <a:pt x="1193" y="1443"/>
                    <a:pt x="1195" y="1446"/>
                    <a:pt x="1198" y="1450"/>
                  </a:cubicBezTo>
                  <a:cubicBezTo>
                    <a:pt x="1198" y="1450"/>
                    <a:pt x="1198" y="1450"/>
                    <a:pt x="1198" y="1450"/>
                  </a:cubicBezTo>
                  <a:cubicBezTo>
                    <a:pt x="1198" y="1450"/>
                    <a:pt x="1192" y="1456"/>
                    <a:pt x="1190" y="1457"/>
                  </a:cubicBezTo>
                  <a:cubicBezTo>
                    <a:pt x="1189" y="1458"/>
                    <a:pt x="1188" y="1459"/>
                    <a:pt x="1187" y="1460"/>
                  </a:cubicBezTo>
                  <a:cubicBezTo>
                    <a:pt x="1186" y="1462"/>
                    <a:pt x="1189" y="1463"/>
                    <a:pt x="1187" y="1464"/>
                  </a:cubicBezTo>
                  <a:cubicBezTo>
                    <a:pt x="1185" y="1465"/>
                    <a:pt x="1183" y="1469"/>
                    <a:pt x="1183" y="1471"/>
                  </a:cubicBezTo>
                  <a:cubicBezTo>
                    <a:pt x="1184" y="1473"/>
                    <a:pt x="1182" y="1476"/>
                    <a:pt x="1182" y="1476"/>
                  </a:cubicBezTo>
                  <a:cubicBezTo>
                    <a:pt x="1182" y="1476"/>
                    <a:pt x="1178" y="1481"/>
                    <a:pt x="1173" y="1481"/>
                  </a:cubicBezTo>
                  <a:cubicBezTo>
                    <a:pt x="1169" y="1482"/>
                    <a:pt x="1166" y="1480"/>
                    <a:pt x="1162" y="1479"/>
                  </a:cubicBezTo>
                  <a:cubicBezTo>
                    <a:pt x="1158" y="1478"/>
                    <a:pt x="1158" y="1478"/>
                    <a:pt x="1158" y="1478"/>
                  </a:cubicBezTo>
                  <a:cubicBezTo>
                    <a:pt x="1158" y="1478"/>
                    <a:pt x="1155" y="1478"/>
                    <a:pt x="1151" y="1477"/>
                  </a:cubicBezTo>
                  <a:cubicBezTo>
                    <a:pt x="1147" y="1475"/>
                    <a:pt x="1150" y="1475"/>
                    <a:pt x="1150" y="1475"/>
                  </a:cubicBezTo>
                  <a:cubicBezTo>
                    <a:pt x="1146" y="1471"/>
                    <a:pt x="1146" y="1471"/>
                    <a:pt x="1146" y="1471"/>
                  </a:cubicBezTo>
                  <a:cubicBezTo>
                    <a:pt x="1142" y="1466"/>
                    <a:pt x="1142" y="1466"/>
                    <a:pt x="1142" y="1466"/>
                  </a:cubicBezTo>
                  <a:cubicBezTo>
                    <a:pt x="1142" y="1466"/>
                    <a:pt x="1141" y="1465"/>
                    <a:pt x="1141" y="1463"/>
                  </a:cubicBezTo>
                  <a:cubicBezTo>
                    <a:pt x="1140" y="1461"/>
                    <a:pt x="1140" y="1463"/>
                    <a:pt x="1138" y="1463"/>
                  </a:cubicBezTo>
                  <a:cubicBezTo>
                    <a:pt x="1136" y="1463"/>
                    <a:pt x="1135" y="1464"/>
                    <a:pt x="1133" y="1463"/>
                  </a:cubicBezTo>
                  <a:cubicBezTo>
                    <a:pt x="1132" y="1462"/>
                    <a:pt x="1132" y="1461"/>
                    <a:pt x="1132" y="1460"/>
                  </a:cubicBezTo>
                  <a:cubicBezTo>
                    <a:pt x="1132" y="1459"/>
                    <a:pt x="1129" y="1457"/>
                    <a:pt x="1126" y="1457"/>
                  </a:cubicBezTo>
                  <a:cubicBezTo>
                    <a:pt x="1123" y="1456"/>
                    <a:pt x="1124" y="1454"/>
                    <a:pt x="1120" y="1454"/>
                  </a:cubicBezTo>
                  <a:cubicBezTo>
                    <a:pt x="1116" y="1454"/>
                    <a:pt x="1119" y="1451"/>
                    <a:pt x="1119" y="1449"/>
                  </a:cubicBezTo>
                  <a:cubicBezTo>
                    <a:pt x="1118" y="1448"/>
                    <a:pt x="1115" y="1451"/>
                    <a:pt x="1114" y="1452"/>
                  </a:cubicBezTo>
                  <a:cubicBezTo>
                    <a:pt x="1113" y="1453"/>
                    <a:pt x="1112" y="1455"/>
                    <a:pt x="1110" y="1455"/>
                  </a:cubicBezTo>
                  <a:cubicBezTo>
                    <a:pt x="1109" y="1456"/>
                    <a:pt x="1108" y="1450"/>
                    <a:pt x="1108" y="1450"/>
                  </a:cubicBezTo>
                  <a:cubicBezTo>
                    <a:pt x="1108" y="1450"/>
                    <a:pt x="1108" y="1450"/>
                    <a:pt x="1104" y="1450"/>
                  </a:cubicBezTo>
                  <a:cubicBezTo>
                    <a:pt x="1099" y="1450"/>
                    <a:pt x="1102" y="1452"/>
                    <a:pt x="1102" y="1452"/>
                  </a:cubicBezTo>
                  <a:cubicBezTo>
                    <a:pt x="1099" y="1459"/>
                    <a:pt x="1099" y="1459"/>
                    <a:pt x="1099" y="1459"/>
                  </a:cubicBezTo>
                  <a:cubicBezTo>
                    <a:pt x="1094" y="1463"/>
                    <a:pt x="1094" y="1463"/>
                    <a:pt x="1094" y="1463"/>
                  </a:cubicBezTo>
                  <a:cubicBezTo>
                    <a:pt x="1094" y="1463"/>
                    <a:pt x="1095" y="1466"/>
                    <a:pt x="1096" y="1468"/>
                  </a:cubicBezTo>
                  <a:cubicBezTo>
                    <a:pt x="1096" y="1470"/>
                    <a:pt x="1099" y="1471"/>
                    <a:pt x="1099" y="1471"/>
                  </a:cubicBezTo>
                  <a:cubicBezTo>
                    <a:pt x="1099" y="1471"/>
                    <a:pt x="1102" y="1473"/>
                    <a:pt x="1105" y="1475"/>
                  </a:cubicBezTo>
                  <a:cubicBezTo>
                    <a:pt x="1108" y="1477"/>
                    <a:pt x="1107" y="1477"/>
                    <a:pt x="1109" y="1477"/>
                  </a:cubicBezTo>
                  <a:cubicBezTo>
                    <a:pt x="1111" y="1478"/>
                    <a:pt x="1114" y="1479"/>
                    <a:pt x="1118" y="1481"/>
                  </a:cubicBezTo>
                  <a:cubicBezTo>
                    <a:pt x="1122" y="1482"/>
                    <a:pt x="1120" y="1481"/>
                    <a:pt x="1126" y="1486"/>
                  </a:cubicBezTo>
                  <a:cubicBezTo>
                    <a:pt x="1131" y="1490"/>
                    <a:pt x="1125" y="1486"/>
                    <a:pt x="1124" y="1489"/>
                  </a:cubicBezTo>
                  <a:cubicBezTo>
                    <a:pt x="1123" y="1493"/>
                    <a:pt x="1117" y="1485"/>
                    <a:pt x="1113" y="1487"/>
                  </a:cubicBezTo>
                  <a:cubicBezTo>
                    <a:pt x="1109" y="1488"/>
                    <a:pt x="1108" y="1485"/>
                    <a:pt x="1105" y="1486"/>
                  </a:cubicBezTo>
                  <a:cubicBezTo>
                    <a:pt x="1105" y="1486"/>
                    <a:pt x="1105" y="1486"/>
                    <a:pt x="1105" y="1486"/>
                  </a:cubicBezTo>
                  <a:cubicBezTo>
                    <a:pt x="1104" y="1486"/>
                    <a:pt x="1104" y="1486"/>
                    <a:pt x="1104" y="1486"/>
                  </a:cubicBezTo>
                  <a:cubicBezTo>
                    <a:pt x="1104" y="1485"/>
                    <a:pt x="1103" y="1484"/>
                    <a:pt x="1103" y="1483"/>
                  </a:cubicBezTo>
                  <a:cubicBezTo>
                    <a:pt x="1102" y="1482"/>
                    <a:pt x="1097" y="1482"/>
                    <a:pt x="1097" y="1482"/>
                  </a:cubicBezTo>
                  <a:cubicBezTo>
                    <a:pt x="1093" y="1481"/>
                    <a:pt x="1093" y="1481"/>
                    <a:pt x="1093" y="1481"/>
                  </a:cubicBezTo>
                  <a:cubicBezTo>
                    <a:pt x="1090" y="1480"/>
                    <a:pt x="1090" y="1480"/>
                    <a:pt x="1090" y="1480"/>
                  </a:cubicBezTo>
                  <a:cubicBezTo>
                    <a:pt x="1087" y="1475"/>
                    <a:pt x="1087" y="1475"/>
                    <a:pt x="1087" y="1475"/>
                  </a:cubicBezTo>
                  <a:cubicBezTo>
                    <a:pt x="1084" y="1473"/>
                    <a:pt x="1084" y="1473"/>
                    <a:pt x="1084" y="1473"/>
                  </a:cubicBezTo>
                  <a:cubicBezTo>
                    <a:pt x="1081" y="1469"/>
                    <a:pt x="1081" y="1469"/>
                    <a:pt x="1081" y="1469"/>
                  </a:cubicBezTo>
                  <a:cubicBezTo>
                    <a:pt x="1082" y="1467"/>
                    <a:pt x="1082" y="1467"/>
                    <a:pt x="1082" y="1467"/>
                  </a:cubicBezTo>
                  <a:cubicBezTo>
                    <a:pt x="1085" y="1463"/>
                    <a:pt x="1085" y="1463"/>
                    <a:pt x="1085" y="1463"/>
                  </a:cubicBezTo>
                  <a:cubicBezTo>
                    <a:pt x="1085" y="1463"/>
                    <a:pt x="1086" y="1463"/>
                    <a:pt x="1087" y="1461"/>
                  </a:cubicBezTo>
                  <a:cubicBezTo>
                    <a:pt x="1089" y="1458"/>
                    <a:pt x="1087" y="1458"/>
                    <a:pt x="1087" y="1458"/>
                  </a:cubicBezTo>
                  <a:cubicBezTo>
                    <a:pt x="1087" y="1458"/>
                    <a:pt x="1083" y="1456"/>
                    <a:pt x="1081" y="1455"/>
                  </a:cubicBezTo>
                  <a:cubicBezTo>
                    <a:pt x="1079" y="1454"/>
                    <a:pt x="1076" y="1457"/>
                    <a:pt x="1076" y="1457"/>
                  </a:cubicBezTo>
                  <a:cubicBezTo>
                    <a:pt x="1070" y="1456"/>
                    <a:pt x="1070" y="1456"/>
                    <a:pt x="1070" y="1456"/>
                  </a:cubicBezTo>
                  <a:cubicBezTo>
                    <a:pt x="1065" y="1456"/>
                    <a:pt x="1065" y="1456"/>
                    <a:pt x="1065" y="1456"/>
                  </a:cubicBezTo>
                  <a:cubicBezTo>
                    <a:pt x="1061" y="1452"/>
                    <a:pt x="1061" y="1452"/>
                    <a:pt x="1061" y="1452"/>
                  </a:cubicBezTo>
                  <a:cubicBezTo>
                    <a:pt x="1054" y="1450"/>
                    <a:pt x="1054" y="1450"/>
                    <a:pt x="1054" y="1450"/>
                  </a:cubicBezTo>
                  <a:cubicBezTo>
                    <a:pt x="1050" y="1448"/>
                    <a:pt x="1050" y="1448"/>
                    <a:pt x="1050" y="1448"/>
                  </a:cubicBezTo>
                  <a:cubicBezTo>
                    <a:pt x="1050" y="1448"/>
                    <a:pt x="1050" y="1440"/>
                    <a:pt x="1050" y="1439"/>
                  </a:cubicBezTo>
                  <a:cubicBezTo>
                    <a:pt x="1050" y="1437"/>
                    <a:pt x="1050" y="1434"/>
                    <a:pt x="1050" y="1434"/>
                  </a:cubicBezTo>
                  <a:cubicBezTo>
                    <a:pt x="1050" y="1434"/>
                    <a:pt x="1044" y="1433"/>
                    <a:pt x="1041" y="1434"/>
                  </a:cubicBezTo>
                  <a:cubicBezTo>
                    <a:pt x="1039" y="1435"/>
                    <a:pt x="1036" y="1434"/>
                    <a:pt x="1036" y="1434"/>
                  </a:cubicBezTo>
                  <a:cubicBezTo>
                    <a:pt x="1036" y="1434"/>
                    <a:pt x="1028" y="1433"/>
                    <a:pt x="1027" y="1431"/>
                  </a:cubicBezTo>
                  <a:cubicBezTo>
                    <a:pt x="1027" y="1429"/>
                    <a:pt x="1027" y="1430"/>
                    <a:pt x="1026" y="1430"/>
                  </a:cubicBezTo>
                  <a:cubicBezTo>
                    <a:pt x="1024" y="1430"/>
                    <a:pt x="1018" y="1430"/>
                    <a:pt x="1018" y="1430"/>
                  </a:cubicBezTo>
                  <a:cubicBezTo>
                    <a:pt x="1012" y="1428"/>
                    <a:pt x="1012" y="1428"/>
                    <a:pt x="1012" y="1428"/>
                  </a:cubicBezTo>
                  <a:cubicBezTo>
                    <a:pt x="1012" y="1437"/>
                    <a:pt x="1012" y="1437"/>
                    <a:pt x="1012" y="1437"/>
                  </a:cubicBezTo>
                  <a:cubicBezTo>
                    <a:pt x="1011" y="1435"/>
                    <a:pt x="1011" y="1435"/>
                    <a:pt x="1011" y="1435"/>
                  </a:cubicBezTo>
                  <a:cubicBezTo>
                    <a:pt x="1001" y="1434"/>
                    <a:pt x="1001" y="1434"/>
                    <a:pt x="1001" y="1434"/>
                  </a:cubicBezTo>
                  <a:cubicBezTo>
                    <a:pt x="995" y="1437"/>
                    <a:pt x="995" y="1437"/>
                    <a:pt x="995" y="1437"/>
                  </a:cubicBezTo>
                  <a:cubicBezTo>
                    <a:pt x="990" y="1439"/>
                    <a:pt x="990" y="1439"/>
                    <a:pt x="990" y="1439"/>
                  </a:cubicBezTo>
                  <a:cubicBezTo>
                    <a:pt x="990" y="1442"/>
                    <a:pt x="990" y="1442"/>
                    <a:pt x="990" y="1442"/>
                  </a:cubicBezTo>
                  <a:cubicBezTo>
                    <a:pt x="988" y="1445"/>
                    <a:pt x="988" y="1445"/>
                    <a:pt x="988" y="1445"/>
                  </a:cubicBezTo>
                  <a:cubicBezTo>
                    <a:pt x="988" y="1445"/>
                    <a:pt x="985" y="1446"/>
                    <a:pt x="983" y="1446"/>
                  </a:cubicBezTo>
                  <a:cubicBezTo>
                    <a:pt x="983" y="1447"/>
                    <a:pt x="982" y="1449"/>
                    <a:pt x="982" y="1450"/>
                  </a:cubicBezTo>
                  <a:cubicBezTo>
                    <a:pt x="981" y="1451"/>
                    <a:pt x="979" y="1451"/>
                    <a:pt x="979" y="1451"/>
                  </a:cubicBezTo>
                  <a:cubicBezTo>
                    <a:pt x="975" y="1450"/>
                    <a:pt x="975" y="1450"/>
                    <a:pt x="975" y="1450"/>
                  </a:cubicBezTo>
                  <a:cubicBezTo>
                    <a:pt x="972" y="1450"/>
                    <a:pt x="972" y="1450"/>
                    <a:pt x="972" y="1450"/>
                  </a:cubicBezTo>
                  <a:cubicBezTo>
                    <a:pt x="970" y="1448"/>
                    <a:pt x="970" y="1448"/>
                    <a:pt x="970" y="1448"/>
                  </a:cubicBezTo>
                  <a:cubicBezTo>
                    <a:pt x="972" y="1444"/>
                    <a:pt x="972" y="1444"/>
                    <a:pt x="972" y="1444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66" y="1442"/>
                    <a:pt x="966" y="1442"/>
                    <a:pt x="966" y="1442"/>
                  </a:cubicBezTo>
                  <a:cubicBezTo>
                    <a:pt x="960" y="1440"/>
                    <a:pt x="960" y="1440"/>
                    <a:pt x="960" y="1440"/>
                  </a:cubicBezTo>
                  <a:cubicBezTo>
                    <a:pt x="947" y="1439"/>
                    <a:pt x="947" y="1439"/>
                    <a:pt x="947" y="1439"/>
                  </a:cubicBezTo>
                  <a:cubicBezTo>
                    <a:pt x="939" y="1437"/>
                    <a:pt x="939" y="1437"/>
                    <a:pt x="939" y="1437"/>
                  </a:cubicBezTo>
                  <a:cubicBezTo>
                    <a:pt x="934" y="1432"/>
                    <a:pt x="934" y="1432"/>
                    <a:pt x="934" y="1432"/>
                  </a:cubicBezTo>
                  <a:cubicBezTo>
                    <a:pt x="926" y="1430"/>
                    <a:pt x="926" y="1430"/>
                    <a:pt x="926" y="1430"/>
                  </a:cubicBezTo>
                  <a:cubicBezTo>
                    <a:pt x="919" y="1435"/>
                    <a:pt x="919" y="1435"/>
                    <a:pt x="919" y="1435"/>
                  </a:cubicBezTo>
                  <a:cubicBezTo>
                    <a:pt x="919" y="1435"/>
                    <a:pt x="912" y="1432"/>
                    <a:pt x="909" y="1432"/>
                  </a:cubicBezTo>
                  <a:cubicBezTo>
                    <a:pt x="907" y="1433"/>
                    <a:pt x="903" y="1434"/>
                    <a:pt x="902" y="1435"/>
                  </a:cubicBezTo>
                  <a:cubicBezTo>
                    <a:pt x="901" y="1435"/>
                    <a:pt x="901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6" y="1439"/>
                    <a:pt x="894" y="1438"/>
                    <a:pt x="892" y="1438"/>
                  </a:cubicBezTo>
                  <a:cubicBezTo>
                    <a:pt x="891" y="1439"/>
                    <a:pt x="890" y="1440"/>
                    <a:pt x="888" y="1440"/>
                  </a:cubicBezTo>
                  <a:cubicBezTo>
                    <a:pt x="886" y="1440"/>
                    <a:pt x="885" y="1439"/>
                    <a:pt x="883" y="1439"/>
                  </a:cubicBezTo>
                  <a:cubicBezTo>
                    <a:pt x="882" y="1440"/>
                    <a:pt x="881" y="1441"/>
                    <a:pt x="879" y="1441"/>
                  </a:cubicBezTo>
                  <a:cubicBezTo>
                    <a:pt x="877" y="1441"/>
                    <a:pt x="876" y="1439"/>
                    <a:pt x="876" y="1439"/>
                  </a:cubicBezTo>
                  <a:cubicBezTo>
                    <a:pt x="873" y="1439"/>
                    <a:pt x="873" y="1439"/>
                    <a:pt x="873" y="1439"/>
                  </a:cubicBezTo>
                  <a:cubicBezTo>
                    <a:pt x="870" y="1436"/>
                    <a:pt x="870" y="1436"/>
                    <a:pt x="870" y="1436"/>
                  </a:cubicBezTo>
                  <a:cubicBezTo>
                    <a:pt x="870" y="1436"/>
                    <a:pt x="869" y="1438"/>
                    <a:pt x="866" y="1438"/>
                  </a:cubicBezTo>
                  <a:cubicBezTo>
                    <a:pt x="864" y="1437"/>
                    <a:pt x="862" y="1436"/>
                    <a:pt x="860" y="1437"/>
                  </a:cubicBezTo>
                  <a:cubicBezTo>
                    <a:pt x="858" y="1437"/>
                    <a:pt x="855" y="1438"/>
                    <a:pt x="855" y="1438"/>
                  </a:cubicBezTo>
                  <a:cubicBezTo>
                    <a:pt x="847" y="1435"/>
                    <a:pt x="847" y="1435"/>
                    <a:pt x="847" y="1435"/>
                  </a:cubicBezTo>
                  <a:cubicBezTo>
                    <a:pt x="842" y="1434"/>
                    <a:pt x="842" y="1434"/>
                    <a:pt x="842" y="1434"/>
                  </a:cubicBezTo>
                  <a:cubicBezTo>
                    <a:pt x="838" y="1433"/>
                    <a:pt x="838" y="1433"/>
                    <a:pt x="838" y="1433"/>
                  </a:cubicBezTo>
                  <a:cubicBezTo>
                    <a:pt x="836" y="1436"/>
                    <a:pt x="836" y="1436"/>
                    <a:pt x="836" y="1436"/>
                  </a:cubicBezTo>
                  <a:cubicBezTo>
                    <a:pt x="831" y="1436"/>
                    <a:pt x="831" y="1436"/>
                    <a:pt x="831" y="1436"/>
                  </a:cubicBezTo>
                  <a:cubicBezTo>
                    <a:pt x="831" y="1436"/>
                    <a:pt x="825" y="1434"/>
                    <a:pt x="821" y="1435"/>
                  </a:cubicBezTo>
                  <a:cubicBezTo>
                    <a:pt x="820" y="1435"/>
                    <a:pt x="817" y="1438"/>
                    <a:pt x="816" y="1438"/>
                  </a:cubicBezTo>
                  <a:cubicBezTo>
                    <a:pt x="815" y="1439"/>
                    <a:pt x="819" y="1442"/>
                    <a:pt x="817" y="1442"/>
                  </a:cubicBezTo>
                  <a:cubicBezTo>
                    <a:pt x="787" y="1439"/>
                    <a:pt x="752" y="1427"/>
                    <a:pt x="722" y="1419"/>
                  </a:cubicBezTo>
                  <a:cubicBezTo>
                    <a:pt x="722" y="1419"/>
                    <a:pt x="697" y="1413"/>
                    <a:pt x="693" y="1413"/>
                  </a:cubicBezTo>
                  <a:cubicBezTo>
                    <a:pt x="689" y="1413"/>
                    <a:pt x="681" y="1402"/>
                    <a:pt x="681" y="1399"/>
                  </a:cubicBezTo>
                  <a:cubicBezTo>
                    <a:pt x="681" y="1396"/>
                    <a:pt x="680" y="1387"/>
                    <a:pt x="684" y="1385"/>
                  </a:cubicBezTo>
                  <a:cubicBezTo>
                    <a:pt x="688" y="1383"/>
                    <a:pt x="688" y="1383"/>
                    <a:pt x="695" y="1377"/>
                  </a:cubicBezTo>
                  <a:cubicBezTo>
                    <a:pt x="701" y="1370"/>
                    <a:pt x="701" y="1365"/>
                    <a:pt x="701" y="1365"/>
                  </a:cubicBezTo>
                  <a:cubicBezTo>
                    <a:pt x="686" y="1356"/>
                    <a:pt x="686" y="1356"/>
                    <a:pt x="686" y="1356"/>
                  </a:cubicBezTo>
                  <a:cubicBezTo>
                    <a:pt x="686" y="1356"/>
                    <a:pt x="669" y="1365"/>
                    <a:pt x="666" y="1363"/>
                  </a:cubicBezTo>
                  <a:cubicBezTo>
                    <a:pt x="662" y="1361"/>
                    <a:pt x="646" y="1372"/>
                    <a:pt x="646" y="1372"/>
                  </a:cubicBezTo>
                  <a:cubicBezTo>
                    <a:pt x="630" y="1373"/>
                    <a:pt x="630" y="1373"/>
                    <a:pt x="630" y="1373"/>
                  </a:cubicBezTo>
                  <a:cubicBezTo>
                    <a:pt x="630" y="1371"/>
                    <a:pt x="630" y="1371"/>
                    <a:pt x="630" y="1371"/>
                  </a:cubicBezTo>
                  <a:cubicBezTo>
                    <a:pt x="630" y="1371"/>
                    <a:pt x="633" y="1361"/>
                    <a:pt x="637" y="1363"/>
                  </a:cubicBezTo>
                  <a:cubicBezTo>
                    <a:pt x="641" y="1351"/>
                    <a:pt x="641" y="1351"/>
                    <a:pt x="641" y="1351"/>
                  </a:cubicBezTo>
                  <a:cubicBezTo>
                    <a:pt x="639" y="1337"/>
                    <a:pt x="639" y="1337"/>
                    <a:pt x="639" y="1337"/>
                  </a:cubicBezTo>
                  <a:cubicBezTo>
                    <a:pt x="635" y="1318"/>
                    <a:pt x="635" y="1318"/>
                    <a:pt x="635" y="1318"/>
                  </a:cubicBezTo>
                  <a:cubicBezTo>
                    <a:pt x="655" y="1317"/>
                    <a:pt x="655" y="1317"/>
                    <a:pt x="655" y="1317"/>
                  </a:cubicBezTo>
                  <a:cubicBezTo>
                    <a:pt x="673" y="1307"/>
                    <a:pt x="673" y="1307"/>
                    <a:pt x="673" y="1307"/>
                  </a:cubicBezTo>
                  <a:cubicBezTo>
                    <a:pt x="667" y="1297"/>
                    <a:pt x="667" y="1297"/>
                    <a:pt x="667" y="1297"/>
                  </a:cubicBezTo>
                  <a:cubicBezTo>
                    <a:pt x="650" y="1303"/>
                    <a:pt x="650" y="1303"/>
                    <a:pt x="650" y="1303"/>
                  </a:cubicBezTo>
                  <a:cubicBezTo>
                    <a:pt x="634" y="1300"/>
                    <a:pt x="634" y="1300"/>
                    <a:pt x="634" y="1300"/>
                  </a:cubicBezTo>
                  <a:cubicBezTo>
                    <a:pt x="613" y="1318"/>
                    <a:pt x="613" y="1318"/>
                    <a:pt x="613" y="1318"/>
                  </a:cubicBezTo>
                  <a:cubicBezTo>
                    <a:pt x="589" y="1318"/>
                    <a:pt x="589" y="1318"/>
                    <a:pt x="589" y="131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2" y="1315"/>
                    <a:pt x="582" y="1313"/>
                    <a:pt x="583" y="1313"/>
                  </a:cubicBezTo>
                  <a:cubicBezTo>
                    <a:pt x="585" y="1312"/>
                    <a:pt x="600" y="1307"/>
                    <a:pt x="600" y="1307"/>
                  </a:cubicBezTo>
                  <a:cubicBezTo>
                    <a:pt x="610" y="1301"/>
                    <a:pt x="610" y="1301"/>
                    <a:pt x="610" y="1301"/>
                  </a:cubicBezTo>
                  <a:cubicBezTo>
                    <a:pt x="610" y="1301"/>
                    <a:pt x="615" y="1294"/>
                    <a:pt x="617" y="1293"/>
                  </a:cubicBezTo>
                  <a:cubicBezTo>
                    <a:pt x="619" y="1293"/>
                    <a:pt x="621" y="1289"/>
                    <a:pt x="623" y="1284"/>
                  </a:cubicBezTo>
                  <a:cubicBezTo>
                    <a:pt x="626" y="1280"/>
                    <a:pt x="628" y="1277"/>
                    <a:pt x="628" y="1277"/>
                  </a:cubicBezTo>
                  <a:cubicBezTo>
                    <a:pt x="628" y="1277"/>
                    <a:pt x="640" y="1274"/>
                    <a:pt x="639" y="1273"/>
                  </a:cubicBezTo>
                  <a:cubicBezTo>
                    <a:pt x="639" y="1271"/>
                    <a:pt x="634" y="1267"/>
                    <a:pt x="640" y="1267"/>
                  </a:cubicBezTo>
                  <a:cubicBezTo>
                    <a:pt x="646" y="1267"/>
                    <a:pt x="646" y="1267"/>
                    <a:pt x="649" y="1265"/>
                  </a:cubicBezTo>
                  <a:cubicBezTo>
                    <a:pt x="651" y="1264"/>
                    <a:pt x="650" y="1263"/>
                    <a:pt x="651" y="1260"/>
                  </a:cubicBezTo>
                  <a:cubicBezTo>
                    <a:pt x="653" y="1258"/>
                    <a:pt x="654" y="1255"/>
                    <a:pt x="654" y="1253"/>
                  </a:cubicBezTo>
                  <a:cubicBezTo>
                    <a:pt x="653" y="1251"/>
                    <a:pt x="648" y="1243"/>
                    <a:pt x="648" y="1241"/>
                  </a:cubicBezTo>
                  <a:cubicBezTo>
                    <a:pt x="647" y="1238"/>
                    <a:pt x="648" y="1232"/>
                    <a:pt x="648" y="1232"/>
                  </a:cubicBezTo>
                  <a:cubicBezTo>
                    <a:pt x="648" y="1232"/>
                    <a:pt x="651" y="1231"/>
                    <a:pt x="654" y="1230"/>
                  </a:cubicBezTo>
                  <a:cubicBezTo>
                    <a:pt x="656" y="1228"/>
                    <a:pt x="660" y="1221"/>
                    <a:pt x="660" y="1221"/>
                  </a:cubicBezTo>
                  <a:cubicBezTo>
                    <a:pt x="661" y="1216"/>
                    <a:pt x="661" y="1216"/>
                    <a:pt x="661" y="1216"/>
                  </a:cubicBezTo>
                  <a:cubicBezTo>
                    <a:pt x="661" y="1216"/>
                    <a:pt x="665" y="1213"/>
                    <a:pt x="666" y="1213"/>
                  </a:cubicBezTo>
                  <a:cubicBezTo>
                    <a:pt x="668" y="1212"/>
                    <a:pt x="684" y="1206"/>
                    <a:pt x="685" y="1206"/>
                  </a:cubicBezTo>
                  <a:cubicBezTo>
                    <a:pt x="686" y="1206"/>
                    <a:pt x="696" y="1207"/>
                    <a:pt x="693" y="1202"/>
                  </a:cubicBezTo>
                  <a:cubicBezTo>
                    <a:pt x="690" y="1198"/>
                    <a:pt x="689" y="1196"/>
                    <a:pt x="688" y="1193"/>
                  </a:cubicBezTo>
                  <a:cubicBezTo>
                    <a:pt x="687" y="1190"/>
                    <a:pt x="687" y="1183"/>
                    <a:pt x="687" y="1182"/>
                  </a:cubicBezTo>
                  <a:cubicBezTo>
                    <a:pt x="688" y="1181"/>
                    <a:pt x="696" y="1178"/>
                    <a:pt x="687" y="1177"/>
                  </a:cubicBezTo>
                  <a:cubicBezTo>
                    <a:pt x="678" y="1176"/>
                    <a:pt x="685" y="1173"/>
                    <a:pt x="683" y="1171"/>
                  </a:cubicBezTo>
                  <a:cubicBezTo>
                    <a:pt x="680" y="1169"/>
                    <a:pt x="674" y="1165"/>
                    <a:pt x="674" y="1165"/>
                  </a:cubicBezTo>
                  <a:cubicBezTo>
                    <a:pt x="671" y="1165"/>
                    <a:pt x="671" y="1165"/>
                    <a:pt x="671" y="1165"/>
                  </a:cubicBezTo>
                  <a:cubicBezTo>
                    <a:pt x="672" y="1155"/>
                    <a:pt x="672" y="1155"/>
                    <a:pt x="672" y="1155"/>
                  </a:cubicBezTo>
                  <a:cubicBezTo>
                    <a:pt x="672" y="1155"/>
                    <a:pt x="675" y="1151"/>
                    <a:pt x="676" y="1151"/>
                  </a:cubicBezTo>
                  <a:cubicBezTo>
                    <a:pt x="677" y="1150"/>
                    <a:pt x="678" y="1146"/>
                    <a:pt x="676" y="1146"/>
                  </a:cubicBezTo>
                  <a:cubicBezTo>
                    <a:pt x="674" y="1147"/>
                    <a:pt x="668" y="1148"/>
                    <a:pt x="668" y="1148"/>
                  </a:cubicBezTo>
                  <a:cubicBezTo>
                    <a:pt x="668" y="1148"/>
                    <a:pt x="663" y="1148"/>
                    <a:pt x="664" y="1146"/>
                  </a:cubicBezTo>
                  <a:cubicBezTo>
                    <a:pt x="664" y="1143"/>
                    <a:pt x="666" y="1143"/>
                    <a:pt x="669" y="1140"/>
                  </a:cubicBezTo>
                  <a:cubicBezTo>
                    <a:pt x="672" y="1137"/>
                    <a:pt x="673" y="1135"/>
                    <a:pt x="673" y="1135"/>
                  </a:cubicBezTo>
                  <a:cubicBezTo>
                    <a:pt x="672" y="1129"/>
                    <a:pt x="672" y="1129"/>
                    <a:pt x="672" y="1129"/>
                  </a:cubicBezTo>
                  <a:cubicBezTo>
                    <a:pt x="672" y="1129"/>
                    <a:pt x="672" y="1125"/>
                    <a:pt x="671" y="1125"/>
                  </a:cubicBezTo>
                  <a:cubicBezTo>
                    <a:pt x="671" y="1124"/>
                    <a:pt x="665" y="1112"/>
                    <a:pt x="665" y="1112"/>
                  </a:cubicBezTo>
                  <a:cubicBezTo>
                    <a:pt x="665" y="1112"/>
                    <a:pt x="659" y="1110"/>
                    <a:pt x="658" y="1112"/>
                  </a:cubicBezTo>
                  <a:cubicBezTo>
                    <a:pt x="658" y="1114"/>
                    <a:pt x="656" y="1118"/>
                    <a:pt x="656" y="1118"/>
                  </a:cubicBezTo>
                  <a:cubicBezTo>
                    <a:pt x="649" y="1118"/>
                    <a:pt x="649" y="1118"/>
                    <a:pt x="649" y="1118"/>
                  </a:cubicBezTo>
                  <a:cubicBezTo>
                    <a:pt x="645" y="1115"/>
                    <a:pt x="645" y="1115"/>
                    <a:pt x="645" y="1115"/>
                  </a:cubicBezTo>
                  <a:cubicBezTo>
                    <a:pt x="637" y="1113"/>
                    <a:pt x="637" y="1113"/>
                    <a:pt x="637" y="1113"/>
                  </a:cubicBezTo>
                  <a:cubicBezTo>
                    <a:pt x="637" y="1113"/>
                    <a:pt x="636" y="1114"/>
                    <a:pt x="635" y="1115"/>
                  </a:cubicBezTo>
                  <a:cubicBezTo>
                    <a:pt x="635" y="1116"/>
                    <a:pt x="627" y="1111"/>
                    <a:pt x="627" y="1111"/>
                  </a:cubicBezTo>
                  <a:cubicBezTo>
                    <a:pt x="627" y="1111"/>
                    <a:pt x="624" y="1115"/>
                    <a:pt x="623" y="1116"/>
                  </a:cubicBezTo>
                  <a:cubicBezTo>
                    <a:pt x="623" y="1116"/>
                    <a:pt x="615" y="1114"/>
                    <a:pt x="615" y="1114"/>
                  </a:cubicBezTo>
                  <a:cubicBezTo>
                    <a:pt x="607" y="1115"/>
                    <a:pt x="607" y="1115"/>
                    <a:pt x="607" y="1115"/>
                  </a:cubicBezTo>
                  <a:cubicBezTo>
                    <a:pt x="600" y="1116"/>
                    <a:pt x="600" y="1116"/>
                    <a:pt x="600" y="1116"/>
                  </a:cubicBezTo>
                  <a:cubicBezTo>
                    <a:pt x="594" y="1113"/>
                    <a:pt x="594" y="1113"/>
                    <a:pt x="594" y="1113"/>
                  </a:cubicBezTo>
                  <a:cubicBezTo>
                    <a:pt x="592" y="1116"/>
                    <a:pt x="592" y="1116"/>
                    <a:pt x="592" y="1116"/>
                  </a:cubicBezTo>
                  <a:cubicBezTo>
                    <a:pt x="593" y="1121"/>
                    <a:pt x="593" y="1121"/>
                    <a:pt x="593" y="1121"/>
                  </a:cubicBezTo>
                  <a:cubicBezTo>
                    <a:pt x="588" y="1124"/>
                    <a:pt x="588" y="1124"/>
                    <a:pt x="588" y="1124"/>
                  </a:cubicBezTo>
                  <a:cubicBezTo>
                    <a:pt x="582" y="1120"/>
                    <a:pt x="582" y="1120"/>
                    <a:pt x="582" y="1120"/>
                  </a:cubicBezTo>
                  <a:cubicBezTo>
                    <a:pt x="577" y="1119"/>
                    <a:pt x="577" y="1119"/>
                    <a:pt x="577" y="1119"/>
                  </a:cubicBezTo>
                  <a:cubicBezTo>
                    <a:pt x="570" y="1112"/>
                    <a:pt x="570" y="1112"/>
                    <a:pt x="570" y="1112"/>
                  </a:cubicBezTo>
                  <a:cubicBezTo>
                    <a:pt x="564" y="1110"/>
                    <a:pt x="564" y="1110"/>
                    <a:pt x="564" y="1110"/>
                  </a:cubicBezTo>
                  <a:cubicBezTo>
                    <a:pt x="558" y="1107"/>
                    <a:pt x="558" y="1107"/>
                    <a:pt x="558" y="1107"/>
                  </a:cubicBezTo>
                  <a:cubicBezTo>
                    <a:pt x="558" y="1107"/>
                    <a:pt x="555" y="1115"/>
                    <a:pt x="554" y="1116"/>
                  </a:cubicBezTo>
                  <a:cubicBezTo>
                    <a:pt x="553" y="1116"/>
                    <a:pt x="548" y="1118"/>
                    <a:pt x="547" y="1118"/>
                  </a:cubicBezTo>
                  <a:cubicBezTo>
                    <a:pt x="545" y="1119"/>
                    <a:pt x="544" y="1124"/>
                    <a:pt x="544" y="1124"/>
                  </a:cubicBezTo>
                  <a:cubicBezTo>
                    <a:pt x="539" y="1127"/>
                    <a:pt x="539" y="1127"/>
                    <a:pt x="539" y="1127"/>
                  </a:cubicBezTo>
                  <a:cubicBezTo>
                    <a:pt x="539" y="1127"/>
                    <a:pt x="536" y="1125"/>
                    <a:pt x="534" y="1125"/>
                  </a:cubicBezTo>
                  <a:cubicBezTo>
                    <a:pt x="533" y="1125"/>
                    <a:pt x="532" y="1126"/>
                    <a:pt x="532" y="1126"/>
                  </a:cubicBezTo>
                  <a:cubicBezTo>
                    <a:pt x="530" y="1129"/>
                    <a:pt x="530" y="1129"/>
                    <a:pt x="530" y="1129"/>
                  </a:cubicBezTo>
                  <a:cubicBezTo>
                    <a:pt x="530" y="1129"/>
                    <a:pt x="529" y="1129"/>
                    <a:pt x="526" y="1127"/>
                  </a:cubicBezTo>
                  <a:cubicBezTo>
                    <a:pt x="524" y="1126"/>
                    <a:pt x="521" y="1124"/>
                    <a:pt x="521" y="1124"/>
                  </a:cubicBezTo>
                  <a:cubicBezTo>
                    <a:pt x="518" y="1123"/>
                    <a:pt x="518" y="1123"/>
                    <a:pt x="518" y="1123"/>
                  </a:cubicBezTo>
                  <a:cubicBezTo>
                    <a:pt x="518" y="1123"/>
                    <a:pt x="509" y="1127"/>
                    <a:pt x="508" y="1128"/>
                  </a:cubicBezTo>
                  <a:cubicBezTo>
                    <a:pt x="508" y="1129"/>
                    <a:pt x="506" y="1132"/>
                    <a:pt x="506" y="1132"/>
                  </a:cubicBezTo>
                  <a:cubicBezTo>
                    <a:pt x="501" y="1128"/>
                    <a:pt x="501" y="1128"/>
                    <a:pt x="501" y="1128"/>
                  </a:cubicBezTo>
                  <a:cubicBezTo>
                    <a:pt x="495" y="1124"/>
                    <a:pt x="495" y="1124"/>
                    <a:pt x="495" y="1124"/>
                  </a:cubicBezTo>
                  <a:cubicBezTo>
                    <a:pt x="494" y="1117"/>
                    <a:pt x="494" y="1117"/>
                    <a:pt x="494" y="1117"/>
                  </a:cubicBezTo>
                  <a:cubicBezTo>
                    <a:pt x="483" y="1107"/>
                    <a:pt x="483" y="1107"/>
                    <a:pt x="483" y="1107"/>
                  </a:cubicBezTo>
                  <a:cubicBezTo>
                    <a:pt x="481" y="1097"/>
                    <a:pt x="481" y="1097"/>
                    <a:pt x="481" y="1097"/>
                  </a:cubicBezTo>
                  <a:cubicBezTo>
                    <a:pt x="473" y="1091"/>
                    <a:pt x="473" y="1091"/>
                    <a:pt x="473" y="1091"/>
                  </a:cubicBezTo>
                  <a:cubicBezTo>
                    <a:pt x="468" y="1097"/>
                    <a:pt x="468" y="1097"/>
                    <a:pt x="468" y="1097"/>
                  </a:cubicBezTo>
                  <a:cubicBezTo>
                    <a:pt x="460" y="1096"/>
                    <a:pt x="460" y="1096"/>
                    <a:pt x="460" y="1096"/>
                  </a:cubicBezTo>
                  <a:close/>
                  <a:moveTo>
                    <a:pt x="357" y="73"/>
                  </a:moveTo>
                  <a:cubicBezTo>
                    <a:pt x="357" y="73"/>
                    <a:pt x="357" y="73"/>
                    <a:pt x="357" y="73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64" y="80"/>
                    <a:pt x="369" y="80"/>
                  </a:cubicBezTo>
                  <a:cubicBezTo>
                    <a:pt x="374" y="80"/>
                    <a:pt x="370" y="80"/>
                    <a:pt x="375" y="79"/>
                  </a:cubicBezTo>
                  <a:cubicBezTo>
                    <a:pt x="379" y="77"/>
                    <a:pt x="380" y="74"/>
                    <a:pt x="382" y="71"/>
                  </a:cubicBezTo>
                  <a:cubicBezTo>
                    <a:pt x="384" y="68"/>
                    <a:pt x="384" y="68"/>
                    <a:pt x="384" y="65"/>
                  </a:cubicBezTo>
                  <a:cubicBezTo>
                    <a:pt x="384" y="62"/>
                    <a:pt x="384" y="57"/>
                    <a:pt x="384" y="54"/>
                  </a:cubicBezTo>
                  <a:cubicBezTo>
                    <a:pt x="384" y="51"/>
                    <a:pt x="387" y="52"/>
                    <a:pt x="390" y="52"/>
                  </a:cubicBezTo>
                  <a:cubicBezTo>
                    <a:pt x="392" y="52"/>
                    <a:pt x="388" y="44"/>
                    <a:pt x="388" y="44"/>
                  </a:cubicBezTo>
                  <a:cubicBezTo>
                    <a:pt x="388" y="44"/>
                    <a:pt x="379" y="40"/>
                    <a:pt x="375" y="40"/>
                  </a:cubicBezTo>
                  <a:cubicBezTo>
                    <a:pt x="371" y="40"/>
                    <a:pt x="362" y="39"/>
                    <a:pt x="362" y="39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1" y="53"/>
                    <a:pt x="355" y="72"/>
                    <a:pt x="357" y="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" name="Freeform 100"/>
            <p:cNvSpPr>
              <a:spLocks noEditPoints="1"/>
            </p:cNvSpPr>
            <p:nvPr/>
          </p:nvSpPr>
          <p:spPr bwMode="auto">
            <a:xfrm>
              <a:off x="7760199" y="2981161"/>
              <a:ext cx="320854" cy="161222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8086994" y="4898547"/>
              <a:ext cx="231727" cy="233196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8017179" y="5018024"/>
              <a:ext cx="261436" cy="477907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8017179" y="5018024"/>
              <a:ext cx="261436" cy="477907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10" name="Freeform 84"/>
            <p:cNvSpPr>
              <a:spLocks/>
            </p:cNvSpPr>
            <p:nvPr/>
          </p:nvSpPr>
          <p:spPr bwMode="auto">
            <a:xfrm>
              <a:off x="7896859" y="4887032"/>
              <a:ext cx="239154" cy="264864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11" name="Freeform 193"/>
            <p:cNvSpPr>
              <a:spLocks/>
            </p:cNvSpPr>
            <p:nvPr/>
          </p:nvSpPr>
          <p:spPr bwMode="auto">
            <a:xfrm>
              <a:off x="8176120" y="5012266"/>
              <a:ext cx="326796" cy="277820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>
              <a:off x="7596801" y="3898110"/>
              <a:ext cx="601600" cy="325323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13" name="Freeform 88"/>
            <p:cNvSpPr>
              <a:spLocks/>
            </p:cNvSpPr>
            <p:nvPr/>
          </p:nvSpPr>
          <p:spPr bwMode="auto">
            <a:xfrm>
              <a:off x="7234356" y="4384653"/>
              <a:ext cx="359475" cy="263425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14" name="Freeform 197"/>
            <p:cNvSpPr>
              <a:spLocks noEditPoints="1"/>
            </p:cNvSpPr>
            <p:nvPr/>
          </p:nvSpPr>
          <p:spPr bwMode="auto">
            <a:xfrm>
              <a:off x="7258123" y="4440793"/>
              <a:ext cx="699639" cy="630492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9930416" y="5737764"/>
              <a:ext cx="292631" cy="164101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7874578" y="4453748"/>
              <a:ext cx="573377" cy="591626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 dirty="0">
                <a:latin typeface="DB Office" panose="020B0604020202020204" pitchFamily="34" charset="0"/>
              </a:endParaRPr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6371320" y="4273814"/>
              <a:ext cx="533270" cy="325323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auto">
            <a:xfrm>
              <a:off x="7819617" y="2475904"/>
              <a:ext cx="668445" cy="400175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19" name="Freeform 61"/>
            <p:cNvSpPr>
              <a:spLocks noEditPoints="1"/>
            </p:cNvSpPr>
            <p:nvPr/>
          </p:nvSpPr>
          <p:spPr bwMode="auto">
            <a:xfrm>
              <a:off x="7524015" y="4638002"/>
              <a:ext cx="485737" cy="416010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20" name="Freeform 63"/>
            <p:cNvSpPr>
              <a:spLocks noEditPoints="1"/>
            </p:cNvSpPr>
            <p:nvPr/>
          </p:nvSpPr>
          <p:spPr bwMode="auto">
            <a:xfrm>
              <a:off x="6635727" y="2675992"/>
              <a:ext cx="435232" cy="499499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21" name="Freeform 144"/>
            <p:cNvSpPr>
              <a:spLocks noEditPoints="1"/>
            </p:cNvSpPr>
            <p:nvPr/>
          </p:nvSpPr>
          <p:spPr bwMode="auto">
            <a:xfrm>
              <a:off x="6149990" y="3317999"/>
              <a:ext cx="418892" cy="47502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2" name="Freeform 217"/>
            <p:cNvSpPr>
              <a:spLocks/>
            </p:cNvSpPr>
            <p:nvPr/>
          </p:nvSpPr>
          <p:spPr bwMode="auto">
            <a:xfrm>
              <a:off x="10928627" y="4459507"/>
              <a:ext cx="519902" cy="355551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23" name="Freeform 219"/>
            <p:cNvSpPr>
              <a:spLocks/>
            </p:cNvSpPr>
            <p:nvPr/>
          </p:nvSpPr>
          <p:spPr bwMode="auto">
            <a:xfrm>
              <a:off x="7544811" y="4040618"/>
              <a:ext cx="739745" cy="508137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8140470" y="2711979"/>
              <a:ext cx="886803" cy="806108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8660371" y="3912505"/>
              <a:ext cx="478310" cy="454875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6053437" y="3662035"/>
              <a:ext cx="398096" cy="325323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7054619" y="3734009"/>
              <a:ext cx="739745" cy="397296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10432492" y="4265176"/>
              <a:ext cx="895715" cy="319565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7840413" y="2736450"/>
              <a:ext cx="558523" cy="417449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30" name="Freeform 53"/>
            <p:cNvSpPr>
              <a:spLocks noEditPoints="1"/>
            </p:cNvSpPr>
            <p:nvPr/>
          </p:nvSpPr>
          <p:spPr bwMode="auto">
            <a:xfrm>
              <a:off x="7837442" y="2200964"/>
              <a:ext cx="542183" cy="358430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31" name="Freeform 195"/>
            <p:cNvSpPr>
              <a:spLocks/>
            </p:cNvSpPr>
            <p:nvPr/>
          </p:nvSpPr>
          <p:spPr bwMode="auto">
            <a:xfrm>
              <a:off x="8346944" y="4609212"/>
              <a:ext cx="751629" cy="548441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32" name="Freeform 212"/>
            <p:cNvSpPr>
              <a:spLocks noEditPoints="1"/>
            </p:cNvSpPr>
            <p:nvPr/>
          </p:nvSpPr>
          <p:spPr bwMode="auto">
            <a:xfrm>
              <a:off x="11141044" y="4262297"/>
              <a:ext cx="840755" cy="66647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3" name="Freeform 221"/>
            <p:cNvSpPr>
              <a:spLocks noEditPoints="1"/>
            </p:cNvSpPr>
            <p:nvPr/>
          </p:nvSpPr>
          <p:spPr bwMode="auto">
            <a:xfrm>
              <a:off x="6778328" y="4053574"/>
              <a:ext cx="858580" cy="423207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34" name="Freeform 11"/>
            <p:cNvSpPr>
              <a:spLocks noEditPoints="1"/>
            </p:cNvSpPr>
            <p:nvPr/>
          </p:nvSpPr>
          <p:spPr bwMode="auto">
            <a:xfrm>
              <a:off x="5191886" y="3712417"/>
              <a:ext cx="1601297" cy="1607898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4071870" y="1471147"/>
              <a:ext cx="733804" cy="591626"/>
            </a:xfrm>
            <a:custGeom>
              <a:avLst/>
              <a:gdLst>
                <a:gd name="T0" fmla="*/ 46 w 238"/>
                <a:gd name="T1" fmla="*/ 78 h 198"/>
                <a:gd name="T2" fmla="*/ 30 w 238"/>
                <a:gd name="T3" fmla="*/ 73 h 198"/>
                <a:gd name="T4" fmla="*/ 10 w 238"/>
                <a:gd name="T5" fmla="*/ 70 h 198"/>
                <a:gd name="T6" fmla="*/ 13 w 238"/>
                <a:gd name="T7" fmla="*/ 76 h 198"/>
                <a:gd name="T8" fmla="*/ 34 w 238"/>
                <a:gd name="T9" fmla="*/ 91 h 198"/>
                <a:gd name="T10" fmla="*/ 35 w 238"/>
                <a:gd name="T11" fmla="*/ 107 h 198"/>
                <a:gd name="T12" fmla="*/ 34 w 238"/>
                <a:gd name="T13" fmla="*/ 113 h 198"/>
                <a:gd name="T14" fmla="*/ 25 w 238"/>
                <a:gd name="T15" fmla="*/ 127 h 198"/>
                <a:gd name="T16" fmla="*/ 9 w 238"/>
                <a:gd name="T17" fmla="*/ 124 h 198"/>
                <a:gd name="T18" fmla="*/ 20 w 238"/>
                <a:gd name="T19" fmla="*/ 138 h 198"/>
                <a:gd name="T20" fmla="*/ 48 w 238"/>
                <a:gd name="T21" fmla="*/ 162 h 198"/>
                <a:gd name="T22" fmla="*/ 85 w 238"/>
                <a:gd name="T23" fmla="*/ 195 h 198"/>
                <a:gd name="T24" fmla="*/ 131 w 238"/>
                <a:gd name="T25" fmla="*/ 189 h 198"/>
                <a:gd name="T26" fmla="*/ 164 w 238"/>
                <a:gd name="T27" fmla="*/ 181 h 198"/>
                <a:gd name="T28" fmla="*/ 194 w 238"/>
                <a:gd name="T29" fmla="*/ 178 h 198"/>
                <a:gd name="T30" fmla="*/ 212 w 238"/>
                <a:gd name="T31" fmla="*/ 165 h 198"/>
                <a:gd name="T32" fmla="*/ 226 w 238"/>
                <a:gd name="T33" fmla="*/ 157 h 198"/>
                <a:gd name="T34" fmla="*/ 230 w 238"/>
                <a:gd name="T35" fmla="*/ 148 h 198"/>
                <a:gd name="T36" fmla="*/ 235 w 238"/>
                <a:gd name="T37" fmla="*/ 133 h 198"/>
                <a:gd name="T38" fmla="*/ 227 w 238"/>
                <a:gd name="T39" fmla="*/ 109 h 198"/>
                <a:gd name="T40" fmla="*/ 224 w 238"/>
                <a:gd name="T41" fmla="*/ 92 h 198"/>
                <a:gd name="T42" fmla="*/ 228 w 238"/>
                <a:gd name="T43" fmla="*/ 76 h 198"/>
                <a:gd name="T44" fmla="*/ 210 w 238"/>
                <a:gd name="T45" fmla="*/ 76 h 198"/>
                <a:gd name="T46" fmla="*/ 206 w 238"/>
                <a:gd name="T47" fmla="*/ 58 h 198"/>
                <a:gd name="T48" fmla="*/ 192 w 238"/>
                <a:gd name="T49" fmla="*/ 68 h 198"/>
                <a:gd name="T50" fmla="*/ 173 w 238"/>
                <a:gd name="T51" fmla="*/ 66 h 198"/>
                <a:gd name="T52" fmla="*/ 160 w 238"/>
                <a:gd name="T53" fmla="*/ 64 h 198"/>
                <a:gd name="T54" fmla="*/ 147 w 238"/>
                <a:gd name="T55" fmla="*/ 80 h 198"/>
                <a:gd name="T56" fmla="*/ 141 w 238"/>
                <a:gd name="T57" fmla="*/ 54 h 198"/>
                <a:gd name="T58" fmla="*/ 128 w 238"/>
                <a:gd name="T59" fmla="*/ 53 h 198"/>
                <a:gd name="T60" fmla="*/ 119 w 238"/>
                <a:gd name="T61" fmla="*/ 67 h 198"/>
                <a:gd name="T62" fmla="*/ 109 w 238"/>
                <a:gd name="T63" fmla="*/ 43 h 198"/>
                <a:gd name="T64" fmla="*/ 96 w 238"/>
                <a:gd name="T65" fmla="*/ 67 h 198"/>
                <a:gd name="T66" fmla="*/ 80 w 238"/>
                <a:gd name="T67" fmla="*/ 67 h 198"/>
                <a:gd name="T68" fmla="*/ 71 w 238"/>
                <a:gd name="T69" fmla="*/ 75 h 198"/>
                <a:gd name="T70" fmla="*/ 75 w 238"/>
                <a:gd name="T71" fmla="*/ 59 h 198"/>
                <a:gd name="T72" fmla="*/ 78 w 238"/>
                <a:gd name="T73" fmla="*/ 52 h 198"/>
                <a:gd name="T74" fmla="*/ 83 w 238"/>
                <a:gd name="T75" fmla="*/ 39 h 198"/>
                <a:gd name="T76" fmla="*/ 80 w 238"/>
                <a:gd name="T77" fmla="*/ 29 h 198"/>
                <a:gd name="T78" fmla="*/ 74 w 238"/>
                <a:gd name="T79" fmla="*/ 7 h 198"/>
                <a:gd name="T80" fmla="*/ 63 w 238"/>
                <a:gd name="T81" fmla="*/ 1 h 198"/>
                <a:gd name="T82" fmla="*/ 61 w 238"/>
                <a:gd name="T83" fmla="*/ 8 h 198"/>
                <a:gd name="T84" fmla="*/ 67 w 238"/>
                <a:gd name="T85" fmla="*/ 12 h 198"/>
                <a:gd name="T86" fmla="*/ 57 w 238"/>
                <a:gd name="T87" fmla="*/ 12 h 198"/>
                <a:gd name="T88" fmla="*/ 62 w 238"/>
                <a:gd name="T89" fmla="*/ 33 h 198"/>
                <a:gd name="T90" fmla="*/ 59 w 238"/>
                <a:gd name="T91" fmla="*/ 28 h 198"/>
                <a:gd name="T92" fmla="*/ 55 w 238"/>
                <a:gd name="T93" fmla="*/ 24 h 198"/>
                <a:gd name="T94" fmla="*/ 53 w 238"/>
                <a:gd name="T95" fmla="*/ 15 h 198"/>
                <a:gd name="T96" fmla="*/ 43 w 238"/>
                <a:gd name="T97" fmla="*/ 9 h 198"/>
                <a:gd name="T98" fmla="*/ 36 w 238"/>
                <a:gd name="T99" fmla="*/ 18 h 198"/>
                <a:gd name="T100" fmla="*/ 32 w 238"/>
                <a:gd name="T101" fmla="*/ 26 h 198"/>
                <a:gd name="T102" fmla="*/ 31 w 238"/>
                <a:gd name="T103" fmla="*/ 30 h 198"/>
                <a:gd name="T104" fmla="*/ 23 w 238"/>
                <a:gd name="T105" fmla="*/ 28 h 198"/>
                <a:gd name="T106" fmla="*/ 23 w 238"/>
                <a:gd name="T107" fmla="*/ 36 h 198"/>
                <a:gd name="T108" fmla="*/ 11 w 238"/>
                <a:gd name="T109" fmla="*/ 29 h 198"/>
                <a:gd name="T110" fmla="*/ 20 w 238"/>
                <a:gd name="T111" fmla="*/ 44 h 198"/>
                <a:gd name="T112" fmla="*/ 36 w 238"/>
                <a:gd name="T113" fmla="*/ 46 h 198"/>
                <a:gd name="T114" fmla="*/ 44 w 238"/>
                <a:gd name="T115" fmla="*/ 46 h 198"/>
                <a:gd name="T116" fmla="*/ 53 w 238"/>
                <a:gd name="T117" fmla="*/ 52 h 198"/>
                <a:gd name="T118" fmla="*/ 59 w 238"/>
                <a:gd name="T119" fmla="*/ 59 h 198"/>
                <a:gd name="T120" fmla="*/ 47 w 238"/>
                <a:gd name="T121" fmla="*/ 65 h 198"/>
                <a:gd name="T122" fmla="*/ 46 w 238"/>
                <a:gd name="T123" fmla="*/ 7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98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7237327" y="3087683"/>
              <a:ext cx="1084366" cy="882400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4750713" y="2873201"/>
              <a:ext cx="510989" cy="561397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4257549" y="4923018"/>
              <a:ext cx="548125" cy="829140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9" name="Freeform 78"/>
            <p:cNvSpPr>
              <a:spLocks noEditPoints="1"/>
            </p:cNvSpPr>
            <p:nvPr/>
          </p:nvSpPr>
          <p:spPr bwMode="auto">
            <a:xfrm>
              <a:off x="6402514" y="3130868"/>
              <a:ext cx="961074" cy="123363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solidFill>
              <a:srgbClr val="0087B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solidFill>
                  <a:srgbClr val="FFFF00"/>
                </a:solidFill>
                <a:latin typeface="DB Office" panose="020B0604020202020204" pitchFamily="34" charset="0"/>
              </a:endParaRPr>
            </a:p>
          </p:txBody>
        </p:sp>
        <p:sp>
          <p:nvSpPr>
            <p:cNvPr id="40" name="Freeform 80"/>
            <p:cNvSpPr>
              <a:spLocks noEditPoints="1"/>
            </p:cNvSpPr>
            <p:nvPr/>
          </p:nvSpPr>
          <p:spPr bwMode="auto">
            <a:xfrm>
              <a:off x="6445592" y="4384653"/>
              <a:ext cx="1515141" cy="1675554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41" name="Freeform 86"/>
            <p:cNvSpPr>
              <a:spLocks/>
            </p:cNvSpPr>
            <p:nvPr/>
          </p:nvSpPr>
          <p:spPr bwMode="auto">
            <a:xfrm>
              <a:off x="8023121" y="3975841"/>
              <a:ext cx="1136356" cy="794593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42" name="Freeform 90"/>
            <p:cNvSpPr>
              <a:spLocks/>
            </p:cNvSpPr>
            <p:nvPr/>
          </p:nvSpPr>
          <p:spPr bwMode="auto">
            <a:xfrm>
              <a:off x="8173149" y="3123670"/>
              <a:ext cx="1892441" cy="1275379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43" name="Freeform 92"/>
            <p:cNvSpPr>
              <a:spLocks noEditPoints="1"/>
            </p:cNvSpPr>
            <p:nvPr/>
          </p:nvSpPr>
          <p:spPr bwMode="auto">
            <a:xfrm>
              <a:off x="6907560" y="773001"/>
              <a:ext cx="868978" cy="2288772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4" name="Freeform 96"/>
            <p:cNvSpPr>
              <a:spLocks noEditPoints="1"/>
            </p:cNvSpPr>
            <p:nvPr/>
          </p:nvSpPr>
          <p:spPr bwMode="auto">
            <a:xfrm>
              <a:off x="6377262" y="364188"/>
              <a:ext cx="1657742" cy="2270059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5" name="Freeform 109"/>
            <p:cNvSpPr>
              <a:spLocks noEditPoints="1"/>
            </p:cNvSpPr>
            <p:nvPr/>
          </p:nvSpPr>
          <p:spPr bwMode="auto">
            <a:xfrm>
              <a:off x="5089392" y="2128990"/>
              <a:ext cx="897201" cy="1643886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6" name="Freeform 139"/>
            <p:cNvSpPr>
              <a:spLocks noEditPoints="1"/>
            </p:cNvSpPr>
            <p:nvPr/>
          </p:nvSpPr>
          <p:spPr bwMode="auto">
            <a:xfrm>
              <a:off x="4475908" y="4673989"/>
              <a:ext cx="1645860" cy="1311365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7" name="Freeform 146"/>
            <p:cNvSpPr>
              <a:spLocks noEditPoints="1"/>
            </p:cNvSpPr>
            <p:nvPr/>
          </p:nvSpPr>
          <p:spPr bwMode="auto">
            <a:xfrm>
              <a:off x="8124130" y="5012266"/>
              <a:ext cx="1256676" cy="113431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8" name="Freeform 210"/>
            <p:cNvSpPr>
              <a:spLocks noEditPoints="1"/>
            </p:cNvSpPr>
            <p:nvPr/>
          </p:nvSpPr>
          <p:spPr bwMode="auto">
            <a:xfrm>
              <a:off x="8898040" y="4521404"/>
              <a:ext cx="2446508" cy="1275379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>
                <a:latin typeface="DB Office" panose="020B0604020202020204" pitchFamily="34" charset="0"/>
              </a:endParaRPr>
            </a:p>
          </p:txBody>
        </p:sp>
        <p:sp>
          <p:nvSpPr>
            <p:cNvPr id="49" name="Freeform 223"/>
            <p:cNvSpPr>
              <a:spLocks noEditPoints="1"/>
            </p:cNvSpPr>
            <p:nvPr/>
          </p:nvSpPr>
          <p:spPr bwMode="auto">
            <a:xfrm>
              <a:off x="7446773" y="536926"/>
              <a:ext cx="975930" cy="1727375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0" name="Freeform 235"/>
            <p:cNvSpPr>
              <a:spLocks noEditPoints="1"/>
            </p:cNvSpPr>
            <p:nvPr/>
          </p:nvSpPr>
          <p:spPr bwMode="auto">
            <a:xfrm>
              <a:off x="10897432" y="2198085"/>
              <a:ext cx="1580501" cy="1944736"/>
            </a:xfrm>
            <a:custGeom>
              <a:avLst/>
              <a:gdLst>
                <a:gd name="T0" fmla="*/ 181 w 513"/>
                <a:gd name="T1" fmla="*/ 422 h 651"/>
                <a:gd name="T2" fmla="*/ 256 w 513"/>
                <a:gd name="T3" fmla="*/ 393 h 651"/>
                <a:gd name="T4" fmla="*/ 306 w 513"/>
                <a:gd name="T5" fmla="*/ 401 h 651"/>
                <a:gd name="T6" fmla="*/ 324 w 513"/>
                <a:gd name="T7" fmla="*/ 460 h 651"/>
                <a:gd name="T8" fmla="*/ 371 w 513"/>
                <a:gd name="T9" fmla="*/ 452 h 651"/>
                <a:gd name="T10" fmla="*/ 360 w 513"/>
                <a:gd name="T11" fmla="*/ 484 h 651"/>
                <a:gd name="T12" fmla="*/ 347 w 513"/>
                <a:gd name="T13" fmla="*/ 509 h 651"/>
                <a:gd name="T14" fmla="*/ 350 w 513"/>
                <a:gd name="T15" fmla="*/ 469 h 651"/>
                <a:gd name="T16" fmla="*/ 277 w 513"/>
                <a:gd name="T17" fmla="*/ 474 h 651"/>
                <a:gd name="T18" fmla="*/ 278 w 513"/>
                <a:gd name="T19" fmla="*/ 512 h 651"/>
                <a:gd name="T20" fmla="*/ 245 w 513"/>
                <a:gd name="T21" fmla="*/ 518 h 651"/>
                <a:gd name="T22" fmla="*/ 231 w 513"/>
                <a:gd name="T23" fmla="*/ 531 h 651"/>
                <a:gd name="T24" fmla="*/ 260 w 513"/>
                <a:gd name="T25" fmla="*/ 538 h 651"/>
                <a:gd name="T26" fmla="*/ 291 w 513"/>
                <a:gd name="T27" fmla="*/ 568 h 651"/>
                <a:gd name="T28" fmla="*/ 316 w 513"/>
                <a:gd name="T29" fmla="*/ 588 h 651"/>
                <a:gd name="T30" fmla="*/ 362 w 513"/>
                <a:gd name="T31" fmla="*/ 598 h 651"/>
                <a:gd name="T32" fmla="*/ 365 w 513"/>
                <a:gd name="T33" fmla="*/ 636 h 651"/>
                <a:gd name="T34" fmla="*/ 388 w 513"/>
                <a:gd name="T35" fmla="*/ 615 h 651"/>
                <a:gd name="T36" fmla="*/ 442 w 513"/>
                <a:gd name="T37" fmla="*/ 609 h 651"/>
                <a:gd name="T38" fmla="*/ 492 w 513"/>
                <a:gd name="T39" fmla="*/ 651 h 651"/>
                <a:gd name="T40" fmla="*/ 513 w 513"/>
                <a:gd name="T41" fmla="*/ 644 h 651"/>
                <a:gd name="T42" fmla="*/ 449 w 513"/>
                <a:gd name="T43" fmla="*/ 465 h 651"/>
                <a:gd name="T44" fmla="*/ 513 w 513"/>
                <a:gd name="T45" fmla="*/ 163 h 651"/>
                <a:gd name="T46" fmla="*/ 494 w 513"/>
                <a:gd name="T47" fmla="*/ 176 h 651"/>
                <a:gd name="T48" fmla="*/ 426 w 513"/>
                <a:gd name="T49" fmla="*/ 157 h 651"/>
                <a:gd name="T50" fmla="*/ 375 w 513"/>
                <a:gd name="T51" fmla="*/ 166 h 651"/>
                <a:gd name="T52" fmla="*/ 334 w 513"/>
                <a:gd name="T53" fmla="*/ 197 h 651"/>
                <a:gd name="T54" fmla="*/ 289 w 513"/>
                <a:gd name="T55" fmla="*/ 184 h 651"/>
                <a:gd name="T56" fmla="*/ 295 w 513"/>
                <a:gd name="T57" fmla="*/ 204 h 651"/>
                <a:gd name="T58" fmla="*/ 276 w 513"/>
                <a:gd name="T59" fmla="*/ 197 h 651"/>
                <a:gd name="T60" fmla="*/ 246 w 513"/>
                <a:gd name="T61" fmla="*/ 178 h 651"/>
                <a:gd name="T62" fmla="*/ 190 w 513"/>
                <a:gd name="T63" fmla="*/ 175 h 651"/>
                <a:gd name="T64" fmla="*/ 160 w 513"/>
                <a:gd name="T65" fmla="*/ 172 h 651"/>
                <a:gd name="T66" fmla="*/ 139 w 513"/>
                <a:gd name="T67" fmla="*/ 169 h 651"/>
                <a:gd name="T68" fmla="*/ 109 w 513"/>
                <a:gd name="T69" fmla="*/ 195 h 651"/>
                <a:gd name="T70" fmla="*/ 76 w 513"/>
                <a:gd name="T71" fmla="*/ 231 h 651"/>
                <a:gd name="T72" fmla="*/ 54 w 513"/>
                <a:gd name="T73" fmla="*/ 248 h 651"/>
                <a:gd name="T74" fmla="*/ 61 w 513"/>
                <a:gd name="T75" fmla="*/ 279 h 651"/>
                <a:gd name="T76" fmla="*/ 13 w 513"/>
                <a:gd name="T77" fmla="*/ 278 h 651"/>
                <a:gd name="T78" fmla="*/ 19 w 513"/>
                <a:gd name="T79" fmla="*/ 323 h 651"/>
                <a:gd name="T80" fmla="*/ 35 w 513"/>
                <a:gd name="T81" fmla="*/ 367 h 651"/>
                <a:gd name="T82" fmla="*/ 56 w 513"/>
                <a:gd name="T83" fmla="*/ 388 h 651"/>
                <a:gd name="T84" fmla="*/ 93 w 513"/>
                <a:gd name="T85" fmla="*/ 389 h 651"/>
                <a:gd name="T86" fmla="*/ 139 w 513"/>
                <a:gd name="T87" fmla="*/ 432 h 651"/>
                <a:gd name="T88" fmla="*/ 123 w 513"/>
                <a:gd name="T89" fmla="*/ 427 h 651"/>
                <a:gd name="T90" fmla="*/ 151 w 513"/>
                <a:gd name="T91" fmla="*/ 441 h 651"/>
                <a:gd name="T92" fmla="*/ 513 w 513"/>
                <a:gd name="T93" fmla="*/ 0 h 651"/>
                <a:gd name="T94" fmla="*/ 470 w 513"/>
                <a:gd name="T95" fmla="*/ 10 h 651"/>
                <a:gd name="T96" fmla="*/ 489 w 513"/>
                <a:gd name="T97" fmla="*/ 28 h 651"/>
                <a:gd name="T98" fmla="*/ 496 w 513"/>
                <a:gd name="T99" fmla="*/ 37 h 651"/>
                <a:gd name="T100" fmla="*/ 513 w 513"/>
                <a:gd name="T101" fmla="*/ 0 h 651"/>
                <a:gd name="T102" fmla="*/ 513 w 513"/>
                <a:gd name="T103" fmla="*/ 49 h 651"/>
                <a:gd name="T104" fmla="*/ 479 w 513"/>
                <a:gd name="T105" fmla="*/ 65 h 651"/>
                <a:gd name="T106" fmla="*/ 491 w 513"/>
                <a:gd name="T107" fmla="*/ 93 h 651"/>
                <a:gd name="T108" fmla="*/ 489 w 513"/>
                <a:gd name="T109" fmla="*/ 110 h 651"/>
                <a:gd name="T110" fmla="*/ 513 w 513"/>
                <a:gd name="T111" fmla="*/ 1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3" h="651">
                  <a:moveTo>
                    <a:pt x="151" y="441"/>
                  </a:moveTo>
                  <a:cubicBezTo>
                    <a:pt x="181" y="422"/>
                    <a:pt x="181" y="422"/>
                    <a:pt x="181" y="422"/>
                  </a:cubicBezTo>
                  <a:cubicBezTo>
                    <a:pt x="217" y="395"/>
                    <a:pt x="217" y="395"/>
                    <a:pt x="217" y="395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66" y="395"/>
                    <a:pt x="269" y="402"/>
                    <a:pt x="287" y="388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18" y="425"/>
                    <a:pt x="318" y="425"/>
                    <a:pt x="318" y="425"/>
                  </a:cubicBezTo>
                  <a:cubicBezTo>
                    <a:pt x="324" y="460"/>
                    <a:pt x="324" y="460"/>
                    <a:pt x="324" y="460"/>
                  </a:cubicBezTo>
                  <a:cubicBezTo>
                    <a:pt x="352" y="460"/>
                    <a:pt x="352" y="460"/>
                    <a:pt x="352" y="460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384" y="463"/>
                    <a:pt x="381" y="459"/>
                    <a:pt x="384" y="468"/>
                  </a:cubicBezTo>
                  <a:cubicBezTo>
                    <a:pt x="372" y="478"/>
                    <a:pt x="374" y="476"/>
                    <a:pt x="360" y="484"/>
                  </a:cubicBezTo>
                  <a:cubicBezTo>
                    <a:pt x="354" y="508"/>
                    <a:pt x="354" y="508"/>
                    <a:pt x="354" y="508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7" y="485"/>
                    <a:pt x="345" y="494"/>
                    <a:pt x="356" y="472"/>
                  </a:cubicBezTo>
                  <a:cubicBezTo>
                    <a:pt x="350" y="469"/>
                    <a:pt x="350" y="469"/>
                    <a:pt x="350" y="469"/>
                  </a:cubicBezTo>
                  <a:cubicBezTo>
                    <a:pt x="320" y="469"/>
                    <a:pt x="320" y="469"/>
                    <a:pt x="320" y="469"/>
                  </a:cubicBezTo>
                  <a:cubicBezTo>
                    <a:pt x="293" y="469"/>
                    <a:pt x="306" y="467"/>
                    <a:pt x="277" y="474"/>
                  </a:cubicBezTo>
                  <a:cubicBezTo>
                    <a:pt x="276" y="477"/>
                    <a:pt x="265" y="473"/>
                    <a:pt x="263" y="476"/>
                  </a:cubicBezTo>
                  <a:cubicBezTo>
                    <a:pt x="250" y="497"/>
                    <a:pt x="245" y="502"/>
                    <a:pt x="278" y="512"/>
                  </a:cubicBezTo>
                  <a:cubicBezTo>
                    <a:pt x="274" y="523"/>
                    <a:pt x="274" y="523"/>
                    <a:pt x="274" y="523"/>
                  </a:cubicBezTo>
                  <a:cubicBezTo>
                    <a:pt x="260" y="515"/>
                    <a:pt x="267" y="517"/>
                    <a:pt x="245" y="518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31"/>
                    <a:pt x="231" y="531"/>
                    <a:pt x="231" y="531"/>
                  </a:cubicBezTo>
                  <a:cubicBezTo>
                    <a:pt x="246" y="530"/>
                    <a:pt x="246" y="530"/>
                    <a:pt x="246" y="530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306" y="584"/>
                    <a:pt x="305" y="583"/>
                    <a:pt x="316" y="588"/>
                  </a:cubicBezTo>
                  <a:cubicBezTo>
                    <a:pt x="334" y="596"/>
                    <a:pt x="337" y="593"/>
                    <a:pt x="358" y="589"/>
                  </a:cubicBezTo>
                  <a:cubicBezTo>
                    <a:pt x="362" y="598"/>
                    <a:pt x="362" y="598"/>
                    <a:pt x="362" y="598"/>
                  </a:cubicBezTo>
                  <a:cubicBezTo>
                    <a:pt x="362" y="618"/>
                    <a:pt x="362" y="618"/>
                    <a:pt x="362" y="618"/>
                  </a:cubicBezTo>
                  <a:cubicBezTo>
                    <a:pt x="365" y="636"/>
                    <a:pt x="365" y="636"/>
                    <a:pt x="365" y="636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88" y="615"/>
                    <a:pt x="388" y="615"/>
                    <a:pt x="388" y="615"/>
                  </a:cubicBezTo>
                  <a:cubicBezTo>
                    <a:pt x="413" y="607"/>
                    <a:pt x="413" y="607"/>
                    <a:pt x="413" y="607"/>
                  </a:cubicBezTo>
                  <a:cubicBezTo>
                    <a:pt x="442" y="609"/>
                    <a:pt x="442" y="609"/>
                    <a:pt x="442" y="609"/>
                  </a:cubicBezTo>
                  <a:cubicBezTo>
                    <a:pt x="442" y="610"/>
                    <a:pt x="477" y="632"/>
                    <a:pt x="482" y="637"/>
                  </a:cubicBezTo>
                  <a:cubicBezTo>
                    <a:pt x="486" y="642"/>
                    <a:pt x="492" y="651"/>
                    <a:pt x="492" y="651"/>
                  </a:cubicBezTo>
                  <a:cubicBezTo>
                    <a:pt x="511" y="646"/>
                    <a:pt x="511" y="646"/>
                    <a:pt x="511" y="646"/>
                  </a:cubicBezTo>
                  <a:cubicBezTo>
                    <a:pt x="513" y="644"/>
                    <a:pt x="513" y="644"/>
                    <a:pt x="513" y="644"/>
                  </a:cubicBezTo>
                  <a:cubicBezTo>
                    <a:pt x="513" y="618"/>
                    <a:pt x="513" y="618"/>
                    <a:pt x="513" y="618"/>
                  </a:cubicBezTo>
                  <a:cubicBezTo>
                    <a:pt x="449" y="465"/>
                    <a:pt x="449" y="465"/>
                    <a:pt x="449" y="465"/>
                  </a:cubicBezTo>
                  <a:cubicBezTo>
                    <a:pt x="513" y="436"/>
                    <a:pt x="513" y="436"/>
                    <a:pt x="513" y="436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0" y="163"/>
                    <a:pt x="506" y="164"/>
                    <a:pt x="501" y="164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3" y="166"/>
                    <a:pt x="416" y="162"/>
                    <a:pt x="405" y="174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34" y="197"/>
                    <a:pt x="334" y="197"/>
                    <a:pt x="334" y="197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4" y="170"/>
                    <a:pt x="197" y="174"/>
                    <a:pt x="190" y="175"/>
                  </a:cubicBezTo>
                  <a:cubicBezTo>
                    <a:pt x="181" y="169"/>
                    <a:pt x="180" y="169"/>
                    <a:pt x="170" y="164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2"/>
                    <a:pt x="155" y="181"/>
                    <a:pt x="147" y="181"/>
                  </a:cubicBezTo>
                  <a:cubicBezTo>
                    <a:pt x="138" y="181"/>
                    <a:pt x="139" y="169"/>
                    <a:pt x="139" y="169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76" y="231"/>
                    <a:pt x="76" y="231"/>
                    <a:pt x="76" y="231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37" y="254"/>
                    <a:pt x="46" y="273"/>
                    <a:pt x="16" y="250"/>
                  </a:cubicBezTo>
                  <a:cubicBezTo>
                    <a:pt x="11" y="268"/>
                    <a:pt x="10" y="263"/>
                    <a:pt x="13" y="278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7" y="314"/>
                    <a:pt x="2" y="305"/>
                    <a:pt x="19" y="323"/>
                  </a:cubicBezTo>
                  <a:cubicBezTo>
                    <a:pt x="9" y="344"/>
                    <a:pt x="11" y="335"/>
                    <a:pt x="12" y="360"/>
                  </a:cubicBezTo>
                  <a:cubicBezTo>
                    <a:pt x="35" y="367"/>
                    <a:pt x="35" y="367"/>
                    <a:pt x="35" y="367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71" y="378"/>
                    <a:pt x="71" y="378"/>
                    <a:pt x="71" y="378"/>
                  </a:cubicBezTo>
                  <a:cubicBezTo>
                    <a:pt x="93" y="389"/>
                    <a:pt x="93" y="389"/>
                    <a:pt x="93" y="389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39" y="432"/>
                    <a:pt x="139" y="432"/>
                    <a:pt x="139" y="432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7" y="434"/>
                    <a:pt x="127" y="434"/>
                    <a:pt x="127" y="434"/>
                  </a:cubicBezTo>
                  <a:cubicBezTo>
                    <a:pt x="151" y="441"/>
                    <a:pt x="151" y="441"/>
                    <a:pt x="151" y="441"/>
                  </a:cubicBezTo>
                  <a:close/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7" y="5"/>
                    <a:pt x="469" y="1"/>
                    <a:pt x="470" y="10"/>
                  </a:cubicBezTo>
                  <a:cubicBezTo>
                    <a:pt x="471" y="15"/>
                    <a:pt x="476" y="16"/>
                    <a:pt x="476" y="16"/>
                  </a:cubicBezTo>
                  <a:cubicBezTo>
                    <a:pt x="489" y="28"/>
                    <a:pt x="489" y="28"/>
                    <a:pt x="489" y="28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96" y="37"/>
                    <a:pt x="496" y="37"/>
                    <a:pt x="496" y="37"/>
                  </a:cubicBezTo>
                  <a:cubicBezTo>
                    <a:pt x="513" y="37"/>
                    <a:pt x="513" y="37"/>
                    <a:pt x="513" y="37"/>
                  </a:cubicBezTo>
                  <a:cubicBezTo>
                    <a:pt x="513" y="0"/>
                    <a:pt x="513" y="0"/>
                    <a:pt x="513" y="0"/>
                  </a:cubicBezTo>
                  <a:close/>
                  <a:moveTo>
                    <a:pt x="513" y="49"/>
                  </a:moveTo>
                  <a:cubicBezTo>
                    <a:pt x="513" y="49"/>
                    <a:pt x="513" y="49"/>
                    <a:pt x="513" y="49"/>
                  </a:cubicBezTo>
                  <a:cubicBezTo>
                    <a:pt x="503" y="50"/>
                    <a:pt x="492" y="52"/>
                    <a:pt x="490" y="53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92" y="82"/>
                    <a:pt x="492" y="82"/>
                    <a:pt x="492" y="8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0" y="101"/>
                    <a:pt x="480" y="101"/>
                    <a:pt x="480" y="10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13" y="116"/>
                    <a:pt x="513" y="116"/>
                    <a:pt x="513" y="116"/>
                  </a:cubicBezTo>
                  <a:lnTo>
                    <a:pt x="513" y="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1" name="Oval 70"/>
            <p:cNvSpPr/>
            <p:nvPr/>
          </p:nvSpPr>
          <p:spPr>
            <a:xfrm>
              <a:off x="6639933" y="3805200"/>
              <a:ext cx="140400" cy="14040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outerShdw dist="127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u="sng" dirty="0">
                <a:latin typeface="DB Office" panose="020B0604020202020204" pitchFamily="34" charset="0"/>
              </a:endParaRPr>
            </a:p>
          </p:txBody>
        </p:sp>
        <p:cxnSp>
          <p:nvCxnSpPr>
            <p:cNvPr id="52" name="Straight Connector 453"/>
            <p:cNvCxnSpPr>
              <a:stCxn id="53" idx="1"/>
            </p:cNvCxnSpPr>
            <p:nvPr/>
          </p:nvCxnSpPr>
          <p:spPr>
            <a:xfrm flipH="1" flipV="1">
              <a:off x="6710134" y="3884215"/>
              <a:ext cx="790797" cy="462990"/>
            </a:xfrm>
            <a:prstGeom prst="line">
              <a:avLst/>
            </a:prstGeom>
            <a:ln w="9525">
              <a:solidFill>
                <a:schemeClr val="accent5"/>
              </a:solidFill>
            </a:ln>
            <a:effectLst>
              <a:outerShdw dist="127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454"/>
            <p:cNvSpPr/>
            <p:nvPr/>
          </p:nvSpPr>
          <p:spPr>
            <a:xfrm>
              <a:off x="7500931" y="4193970"/>
              <a:ext cx="1528472" cy="306467"/>
            </a:xfrm>
            <a:prstGeom prst="roundRect">
              <a:avLst/>
            </a:prstGeom>
            <a:solidFill>
              <a:srgbClr val="0087B9"/>
            </a:solidFill>
            <a:ln w="6350">
              <a:noFill/>
            </a:ln>
            <a:effectLst>
              <a:outerShdw dist="12700" dir="5400000" algn="ctr" rotWithShape="0">
                <a:srgbClr val="000000">
                  <a:alpha val="10000"/>
                </a:srgb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</a:rPr>
                <a:t>Frankfurt/Main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55" name="Oval 77"/>
            <p:cNvSpPr/>
            <p:nvPr/>
          </p:nvSpPr>
          <p:spPr>
            <a:xfrm>
              <a:off x="7109008" y="3448799"/>
              <a:ext cx="69129" cy="69129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outerShdw dist="127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u="sng" dirty="0">
                <a:latin typeface="DB Office" panose="020B0604020202020204" pitchFamily="34" charset="0"/>
              </a:endParaRPr>
            </a:p>
          </p:txBody>
        </p:sp>
        <p:cxnSp>
          <p:nvCxnSpPr>
            <p:cNvPr id="56" name="Straight Connector 453"/>
            <p:cNvCxnSpPr>
              <a:stCxn id="145" idx="1"/>
            </p:cNvCxnSpPr>
            <p:nvPr/>
          </p:nvCxnSpPr>
          <p:spPr>
            <a:xfrm flipH="1">
              <a:off x="7143574" y="3219420"/>
              <a:ext cx="398281" cy="249840"/>
            </a:xfrm>
            <a:prstGeom prst="line">
              <a:avLst/>
            </a:prstGeom>
            <a:ln w="9525">
              <a:solidFill>
                <a:schemeClr val="accent5"/>
              </a:solidFill>
            </a:ln>
            <a:effectLst>
              <a:outerShdw dist="127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ounded Rectangle 454"/>
            <p:cNvSpPr/>
            <p:nvPr/>
          </p:nvSpPr>
          <p:spPr>
            <a:xfrm>
              <a:off x="7541855" y="3066186"/>
              <a:ext cx="806564" cy="306467"/>
            </a:xfrm>
            <a:prstGeom prst="roundRect">
              <a:avLst/>
            </a:prstGeom>
            <a:solidFill>
              <a:srgbClr val="0087B9"/>
            </a:solidFill>
            <a:ln w="6350">
              <a:noFill/>
            </a:ln>
            <a:effectLst>
              <a:outerShdw dist="12700" dir="5400000" algn="ctr" rotWithShape="0">
                <a:srgbClr val="000000">
                  <a:alpha val="10000"/>
                </a:srgb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</a:rPr>
                <a:t>Berlin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7" name="Rounded Rectangle 14"/>
          <p:cNvSpPr/>
          <p:nvPr/>
        </p:nvSpPr>
        <p:spPr>
          <a:xfrm>
            <a:off x="292732" y="1988840"/>
            <a:ext cx="649336" cy="649918"/>
          </a:xfrm>
          <a:prstGeom prst="roundRect">
            <a:avLst/>
          </a:prstGeom>
          <a:solidFill>
            <a:srgbClr val="0087B9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TextBox 15"/>
          <p:cNvSpPr txBox="1"/>
          <p:nvPr/>
        </p:nvSpPr>
        <p:spPr>
          <a:xfrm>
            <a:off x="1054513" y="1939047"/>
            <a:ext cx="396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DB Office" panose="020B0604020202020204" pitchFamily="34" charset="0"/>
              </a:rPr>
              <a:t>Who we are:</a:t>
            </a:r>
            <a:endParaRPr lang="en-US" sz="2000" dirty="0">
              <a:latin typeface="DB Office" panose="020B0604020202020204" pitchFamily="34" charset="0"/>
            </a:endParaRPr>
          </a:p>
        </p:txBody>
      </p:sp>
      <p:sp>
        <p:nvSpPr>
          <p:cNvPr id="59" name="TextBox 16"/>
          <p:cNvSpPr txBox="1"/>
          <p:nvPr/>
        </p:nvSpPr>
        <p:spPr>
          <a:xfrm>
            <a:off x="1054513" y="2290281"/>
            <a:ext cx="340912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ts val="1700"/>
              </a:lnSpc>
              <a:buFontTx/>
              <a:buChar char="-"/>
            </a:pPr>
            <a:r>
              <a:rPr lang="en-US" sz="1200" dirty="0" smtClean="0"/>
              <a:t>20 </a:t>
            </a:r>
            <a:r>
              <a:rPr lang="en-US" sz="1200" dirty="0"/>
              <a:t>e</a:t>
            </a:r>
            <a:r>
              <a:rPr lang="en-US" sz="1200" dirty="0" smtClean="0"/>
              <a:t>mployees </a:t>
            </a:r>
            <a:r>
              <a:rPr lang="en-US" sz="1200" dirty="0"/>
              <a:t>in Berlin </a:t>
            </a:r>
            <a:r>
              <a:rPr lang="en-US" sz="1200" dirty="0" smtClean="0"/>
              <a:t>and Frankfurt/Main</a:t>
            </a:r>
          </a:p>
          <a:p>
            <a:pPr marL="171450" indent="-171450" algn="l">
              <a:lnSpc>
                <a:spcPts val="1700"/>
              </a:lnSpc>
              <a:buFontTx/>
              <a:buChar char="-"/>
            </a:pPr>
            <a:r>
              <a:rPr lang="en-US" sz="1200" dirty="0" smtClean="0"/>
              <a:t>several </a:t>
            </a:r>
            <a:r>
              <a:rPr lang="en-US" sz="1200" dirty="0"/>
              <a:t>external </a:t>
            </a:r>
            <a:r>
              <a:rPr lang="en-US" sz="1200" dirty="0" smtClean="0"/>
              <a:t>experts</a:t>
            </a:r>
          </a:p>
        </p:txBody>
      </p:sp>
      <p:sp>
        <p:nvSpPr>
          <p:cNvPr id="60" name="Rounded Rectangle 18"/>
          <p:cNvSpPr/>
          <p:nvPr/>
        </p:nvSpPr>
        <p:spPr>
          <a:xfrm>
            <a:off x="292732" y="3212976"/>
            <a:ext cx="649336" cy="649918"/>
          </a:xfrm>
          <a:prstGeom prst="roundRect">
            <a:avLst/>
          </a:prstGeom>
          <a:solidFill>
            <a:srgbClr val="0087B9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TextBox 19"/>
          <p:cNvSpPr txBox="1"/>
          <p:nvPr/>
        </p:nvSpPr>
        <p:spPr>
          <a:xfrm>
            <a:off x="1054513" y="3119690"/>
            <a:ext cx="396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DB Office" panose="020B0604020202020204" pitchFamily="34" charset="0"/>
              </a:rPr>
              <a:t>What we maintain:</a:t>
            </a:r>
            <a:endParaRPr lang="en-US" sz="2000" dirty="0">
              <a:latin typeface="DB Office" panose="020B0604020202020204" pitchFamily="34" charset="0"/>
            </a:endParaRPr>
          </a:p>
        </p:txBody>
      </p:sp>
      <p:sp>
        <p:nvSpPr>
          <p:cNvPr id="62" name="TextBox 20"/>
          <p:cNvSpPr txBox="1"/>
          <p:nvPr/>
        </p:nvSpPr>
        <p:spPr>
          <a:xfrm>
            <a:off x="1054513" y="3470924"/>
            <a:ext cx="396011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ts val="1700"/>
              </a:lnSpc>
              <a:buFontTx/>
              <a:buChar char="-"/>
            </a:pPr>
            <a:r>
              <a:rPr lang="en-US" sz="1200" dirty="0" smtClean="0"/>
              <a:t>More than 300 applications</a:t>
            </a:r>
          </a:p>
          <a:p>
            <a:pPr marL="171450" indent="-171450" algn="l">
              <a:lnSpc>
                <a:spcPts val="1700"/>
              </a:lnSpc>
              <a:buFontTx/>
              <a:buChar char="-"/>
            </a:pPr>
            <a:r>
              <a:rPr lang="en-US" sz="1200" dirty="0" smtClean="0"/>
              <a:t>Over 120 customers from 35 subsidiaries</a:t>
            </a:r>
          </a:p>
        </p:txBody>
      </p:sp>
      <p:sp>
        <p:nvSpPr>
          <p:cNvPr id="63" name="Rounded Rectangle 18"/>
          <p:cNvSpPr/>
          <p:nvPr/>
        </p:nvSpPr>
        <p:spPr>
          <a:xfrm>
            <a:off x="297163" y="4725144"/>
            <a:ext cx="649336" cy="649918"/>
          </a:xfrm>
          <a:prstGeom prst="roundRect">
            <a:avLst/>
          </a:prstGeom>
          <a:solidFill>
            <a:srgbClr val="0087B9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4" name="TextBox 19"/>
          <p:cNvSpPr txBox="1"/>
          <p:nvPr/>
        </p:nvSpPr>
        <p:spPr>
          <a:xfrm>
            <a:off x="1058944" y="4665266"/>
            <a:ext cx="396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DB Office" panose="020B0604020202020204" pitchFamily="34" charset="0"/>
              </a:rPr>
              <a:t>What we offer:</a:t>
            </a:r>
            <a:endParaRPr lang="en-US" sz="2000" dirty="0">
              <a:latin typeface="DB Office" panose="020B0604020202020204" pitchFamily="34" charset="0"/>
            </a:endParaRPr>
          </a:p>
        </p:txBody>
      </p:sp>
      <p:sp>
        <p:nvSpPr>
          <p:cNvPr id="65" name="TextBox 20"/>
          <p:cNvSpPr txBox="1"/>
          <p:nvPr/>
        </p:nvSpPr>
        <p:spPr>
          <a:xfrm>
            <a:off x="1058944" y="5016500"/>
            <a:ext cx="3960111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ts val="1700"/>
              </a:lnSpc>
              <a:buFontTx/>
              <a:buChar char="-"/>
            </a:pPr>
            <a:r>
              <a:rPr lang="en-US" sz="1200" dirty="0" smtClean="0"/>
              <a:t>application development</a:t>
            </a:r>
          </a:p>
          <a:p>
            <a:pPr marL="171450" indent="-171450" algn="l">
              <a:lnSpc>
                <a:spcPts val="1700"/>
              </a:lnSpc>
              <a:buFontTx/>
              <a:buChar char="-"/>
            </a:pPr>
            <a:r>
              <a:rPr lang="en-US" sz="1200" dirty="0" smtClean="0"/>
              <a:t>brainstorming with our “</a:t>
            </a:r>
            <a:r>
              <a:rPr lang="en-US" sz="1200" dirty="0" err="1" smtClean="0"/>
              <a:t>Impulswand</a:t>
            </a:r>
            <a:r>
              <a:rPr lang="en-US" sz="1200" dirty="0" smtClean="0"/>
              <a:t>”</a:t>
            </a:r>
          </a:p>
          <a:p>
            <a:pPr marL="171450" indent="-171450" algn="l">
              <a:lnSpc>
                <a:spcPts val="1700"/>
              </a:lnSpc>
              <a:buFontTx/>
              <a:buChar char="-"/>
            </a:pPr>
            <a:r>
              <a:rPr lang="en-US" sz="1200" dirty="0" smtClean="0"/>
              <a:t>efficient polling with our “Survey”</a:t>
            </a:r>
          </a:p>
          <a:p>
            <a:pPr marL="171450" indent="-171450" algn="l">
              <a:lnSpc>
                <a:spcPts val="1700"/>
              </a:lnSpc>
              <a:buFontTx/>
              <a:buChar char="-"/>
            </a:pPr>
            <a:r>
              <a:rPr lang="en-US" sz="1200" dirty="0" smtClean="0"/>
              <a:t>arrange events with our “</a:t>
            </a:r>
            <a:r>
              <a:rPr lang="en-US" sz="1200" dirty="0" err="1" smtClean="0"/>
              <a:t>Eventmanger</a:t>
            </a:r>
            <a:r>
              <a:rPr lang="en-US" sz="1200" dirty="0" smtClean="0"/>
              <a:t>”</a:t>
            </a:r>
          </a:p>
        </p:txBody>
      </p:sp>
      <p:grpSp>
        <p:nvGrpSpPr>
          <p:cNvPr id="66" name="Group 109"/>
          <p:cNvGrpSpPr>
            <a:grpSpLocks/>
          </p:cNvGrpSpPr>
          <p:nvPr/>
        </p:nvGrpSpPr>
        <p:grpSpPr bwMode="auto">
          <a:xfrm>
            <a:off x="492405" y="4909591"/>
            <a:ext cx="257398" cy="257398"/>
            <a:chOff x="0" y="0"/>
            <a:chExt cx="576" cy="576"/>
          </a:xfrm>
          <a:solidFill>
            <a:srgbClr val="FFFFFF"/>
          </a:solidFill>
        </p:grpSpPr>
        <p:sp>
          <p:nvSpPr>
            <p:cNvPr id="67" name="AutoShape 90"/>
            <p:cNvSpPr>
              <a:spLocks/>
            </p:cNvSpPr>
            <p:nvPr/>
          </p:nvSpPr>
          <p:spPr bwMode="auto">
            <a:xfrm>
              <a:off x="0" y="0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w 21600"/>
                <a:gd name="T111" fmla="*/ 0 h 21600"/>
                <a:gd name="T112" fmla="*/ 0 w 21600"/>
                <a:gd name="T113" fmla="*/ 0 h 21600"/>
                <a:gd name="T114" fmla="*/ 0 w 21600"/>
                <a:gd name="T115" fmla="*/ 0 h 21600"/>
                <a:gd name="T116" fmla="*/ 0 w 21600"/>
                <a:gd name="T117" fmla="*/ 0 h 216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7951" y="7646"/>
                  </a:moveTo>
                  <a:cubicBezTo>
                    <a:pt x="18069" y="7639"/>
                    <a:pt x="18121" y="7531"/>
                    <a:pt x="18225" y="7500"/>
                  </a:cubicBezTo>
                  <a:cubicBezTo>
                    <a:pt x="18420" y="7442"/>
                    <a:pt x="18352" y="7564"/>
                    <a:pt x="18447" y="7660"/>
                  </a:cubicBezTo>
                  <a:cubicBezTo>
                    <a:pt x="18529" y="7660"/>
                    <a:pt x="18346" y="7716"/>
                    <a:pt x="18334" y="7716"/>
                  </a:cubicBezTo>
                  <a:cubicBezTo>
                    <a:pt x="18252" y="7747"/>
                    <a:pt x="18257" y="7731"/>
                    <a:pt x="18192" y="7731"/>
                  </a:cubicBezTo>
                  <a:cubicBezTo>
                    <a:pt x="18166" y="7764"/>
                    <a:pt x="18232" y="7915"/>
                    <a:pt x="18248" y="7915"/>
                  </a:cubicBezTo>
                  <a:cubicBezTo>
                    <a:pt x="18307" y="8002"/>
                    <a:pt x="18338" y="7946"/>
                    <a:pt x="18332" y="8076"/>
                  </a:cubicBezTo>
                  <a:cubicBezTo>
                    <a:pt x="18326" y="8193"/>
                    <a:pt x="18422" y="8085"/>
                    <a:pt x="18461" y="8085"/>
                  </a:cubicBezTo>
                  <a:cubicBezTo>
                    <a:pt x="18461" y="8156"/>
                    <a:pt x="18566" y="8214"/>
                    <a:pt x="18574" y="8297"/>
                  </a:cubicBezTo>
                  <a:cubicBezTo>
                    <a:pt x="18528" y="8303"/>
                    <a:pt x="18423" y="8283"/>
                    <a:pt x="18404" y="8297"/>
                  </a:cubicBezTo>
                  <a:cubicBezTo>
                    <a:pt x="18411" y="8380"/>
                    <a:pt x="18461" y="8380"/>
                    <a:pt x="18461" y="8453"/>
                  </a:cubicBezTo>
                  <a:cubicBezTo>
                    <a:pt x="18549" y="8453"/>
                    <a:pt x="18392" y="8680"/>
                    <a:pt x="18546" y="8680"/>
                  </a:cubicBezTo>
                  <a:cubicBezTo>
                    <a:pt x="18510" y="8823"/>
                    <a:pt x="18267" y="8774"/>
                    <a:pt x="18234" y="8638"/>
                  </a:cubicBezTo>
                  <a:cubicBezTo>
                    <a:pt x="17995" y="8584"/>
                    <a:pt x="18122" y="8416"/>
                    <a:pt x="18114" y="8284"/>
                  </a:cubicBezTo>
                  <a:cubicBezTo>
                    <a:pt x="18104" y="8108"/>
                    <a:pt x="17951" y="8050"/>
                    <a:pt x="17951" y="7915"/>
                  </a:cubicBezTo>
                  <a:cubicBezTo>
                    <a:pt x="17826" y="7915"/>
                    <a:pt x="17951" y="7670"/>
                    <a:pt x="17951" y="7646"/>
                  </a:cubicBezTo>
                  <a:close/>
                  <a:moveTo>
                    <a:pt x="17869" y="15860"/>
                  </a:moveTo>
                  <a:cubicBezTo>
                    <a:pt x="17880" y="15711"/>
                    <a:pt x="17855" y="15455"/>
                    <a:pt x="17923" y="15455"/>
                  </a:cubicBezTo>
                  <a:cubicBezTo>
                    <a:pt x="17923" y="15341"/>
                    <a:pt x="17986" y="15185"/>
                    <a:pt x="17994" y="15044"/>
                  </a:cubicBezTo>
                  <a:cubicBezTo>
                    <a:pt x="18017" y="15044"/>
                    <a:pt x="18041" y="15044"/>
                    <a:pt x="18065" y="15044"/>
                  </a:cubicBezTo>
                  <a:cubicBezTo>
                    <a:pt x="18065" y="15015"/>
                    <a:pt x="18058" y="14913"/>
                    <a:pt x="18107" y="14888"/>
                  </a:cubicBezTo>
                  <a:cubicBezTo>
                    <a:pt x="18107" y="14812"/>
                    <a:pt x="18303" y="14778"/>
                    <a:pt x="18192" y="14676"/>
                  </a:cubicBezTo>
                  <a:cubicBezTo>
                    <a:pt x="18145" y="14660"/>
                    <a:pt x="18107" y="14451"/>
                    <a:pt x="18107" y="14378"/>
                  </a:cubicBezTo>
                  <a:cubicBezTo>
                    <a:pt x="18046" y="14439"/>
                    <a:pt x="18138" y="14619"/>
                    <a:pt x="17994" y="14619"/>
                  </a:cubicBezTo>
                  <a:cubicBezTo>
                    <a:pt x="17994" y="14447"/>
                    <a:pt x="17802" y="14718"/>
                    <a:pt x="17966" y="14718"/>
                  </a:cubicBezTo>
                  <a:cubicBezTo>
                    <a:pt x="17966" y="14874"/>
                    <a:pt x="17765" y="14803"/>
                    <a:pt x="17696" y="14761"/>
                  </a:cubicBezTo>
                  <a:cubicBezTo>
                    <a:pt x="17662" y="14847"/>
                    <a:pt x="17637" y="14882"/>
                    <a:pt x="17739" y="14903"/>
                  </a:cubicBezTo>
                  <a:cubicBezTo>
                    <a:pt x="17698" y="15025"/>
                    <a:pt x="17655" y="14946"/>
                    <a:pt x="17597" y="14903"/>
                  </a:cubicBezTo>
                  <a:cubicBezTo>
                    <a:pt x="17540" y="15073"/>
                    <a:pt x="17410" y="16061"/>
                    <a:pt x="17786" y="15978"/>
                  </a:cubicBezTo>
                  <a:cubicBezTo>
                    <a:pt x="16200" y="18114"/>
                    <a:pt x="13659" y="19500"/>
                    <a:pt x="10800" y="19500"/>
                  </a:cubicBezTo>
                  <a:cubicBezTo>
                    <a:pt x="6003" y="19500"/>
                    <a:pt x="2100" y="15597"/>
                    <a:pt x="2100" y="10800"/>
                  </a:cubicBezTo>
                  <a:cubicBezTo>
                    <a:pt x="2100" y="9473"/>
                    <a:pt x="2400" y="8214"/>
                    <a:pt x="2934" y="7088"/>
                  </a:cubicBezTo>
                  <a:cubicBezTo>
                    <a:pt x="2934" y="7089"/>
                    <a:pt x="2936" y="7091"/>
                    <a:pt x="2936" y="7093"/>
                  </a:cubicBezTo>
                  <a:cubicBezTo>
                    <a:pt x="3188" y="7294"/>
                    <a:pt x="3192" y="7631"/>
                    <a:pt x="3192" y="7901"/>
                  </a:cubicBezTo>
                  <a:cubicBezTo>
                    <a:pt x="3158" y="8054"/>
                    <a:pt x="3234" y="8236"/>
                    <a:pt x="3234" y="8383"/>
                  </a:cubicBezTo>
                  <a:cubicBezTo>
                    <a:pt x="3305" y="8418"/>
                    <a:pt x="3432" y="8638"/>
                    <a:pt x="3432" y="8709"/>
                  </a:cubicBezTo>
                  <a:cubicBezTo>
                    <a:pt x="3435" y="8709"/>
                    <a:pt x="3594" y="8932"/>
                    <a:pt x="3603" y="8949"/>
                  </a:cubicBezTo>
                  <a:cubicBezTo>
                    <a:pt x="3792" y="8949"/>
                    <a:pt x="3886" y="9032"/>
                    <a:pt x="3886" y="9205"/>
                  </a:cubicBezTo>
                  <a:cubicBezTo>
                    <a:pt x="3876" y="9205"/>
                    <a:pt x="4000" y="9469"/>
                    <a:pt x="4042" y="9502"/>
                  </a:cubicBezTo>
                  <a:cubicBezTo>
                    <a:pt x="4042" y="9577"/>
                    <a:pt x="4155" y="9849"/>
                    <a:pt x="4226" y="9885"/>
                  </a:cubicBezTo>
                  <a:cubicBezTo>
                    <a:pt x="4226" y="10115"/>
                    <a:pt x="4784" y="10484"/>
                    <a:pt x="4465" y="9943"/>
                  </a:cubicBezTo>
                  <a:cubicBezTo>
                    <a:pt x="4436" y="9894"/>
                    <a:pt x="4289" y="9616"/>
                    <a:pt x="4255" y="9616"/>
                  </a:cubicBezTo>
                  <a:cubicBezTo>
                    <a:pt x="4255" y="9525"/>
                    <a:pt x="4068" y="9420"/>
                    <a:pt x="4090" y="9342"/>
                  </a:cubicBezTo>
                  <a:cubicBezTo>
                    <a:pt x="4124" y="9221"/>
                    <a:pt x="4340" y="9498"/>
                    <a:pt x="4340" y="9559"/>
                  </a:cubicBezTo>
                  <a:cubicBezTo>
                    <a:pt x="4371" y="9559"/>
                    <a:pt x="4453" y="9741"/>
                    <a:pt x="4453" y="9758"/>
                  </a:cubicBezTo>
                  <a:cubicBezTo>
                    <a:pt x="4505" y="9758"/>
                    <a:pt x="4709" y="9909"/>
                    <a:pt x="4709" y="9999"/>
                  </a:cubicBezTo>
                  <a:cubicBezTo>
                    <a:pt x="4856" y="9999"/>
                    <a:pt x="4940" y="10367"/>
                    <a:pt x="4945" y="10471"/>
                  </a:cubicBezTo>
                  <a:cubicBezTo>
                    <a:pt x="4948" y="10558"/>
                    <a:pt x="4996" y="10792"/>
                    <a:pt x="5120" y="10792"/>
                  </a:cubicBezTo>
                  <a:cubicBezTo>
                    <a:pt x="5174" y="10900"/>
                    <a:pt x="5409" y="10861"/>
                    <a:pt x="5460" y="10962"/>
                  </a:cubicBezTo>
                  <a:cubicBezTo>
                    <a:pt x="5611" y="10962"/>
                    <a:pt x="5777" y="11075"/>
                    <a:pt x="5941" y="11075"/>
                  </a:cubicBezTo>
                  <a:cubicBezTo>
                    <a:pt x="6084" y="11075"/>
                    <a:pt x="6113" y="11246"/>
                    <a:pt x="6239" y="11246"/>
                  </a:cubicBezTo>
                  <a:cubicBezTo>
                    <a:pt x="6259" y="11285"/>
                    <a:pt x="6324" y="11271"/>
                    <a:pt x="6324" y="11302"/>
                  </a:cubicBezTo>
                  <a:cubicBezTo>
                    <a:pt x="6448" y="11302"/>
                    <a:pt x="6791" y="11496"/>
                    <a:pt x="6735" y="11642"/>
                  </a:cubicBezTo>
                  <a:cubicBezTo>
                    <a:pt x="6795" y="11672"/>
                    <a:pt x="6964" y="11843"/>
                    <a:pt x="6947" y="11926"/>
                  </a:cubicBezTo>
                  <a:cubicBezTo>
                    <a:pt x="6971" y="12095"/>
                    <a:pt x="7238" y="12086"/>
                    <a:pt x="7345" y="12138"/>
                  </a:cubicBezTo>
                  <a:cubicBezTo>
                    <a:pt x="7444" y="11839"/>
                    <a:pt x="7571" y="12122"/>
                    <a:pt x="7571" y="12266"/>
                  </a:cubicBezTo>
                  <a:cubicBezTo>
                    <a:pt x="7561" y="12313"/>
                    <a:pt x="7571" y="12512"/>
                    <a:pt x="7571" y="12606"/>
                  </a:cubicBezTo>
                  <a:cubicBezTo>
                    <a:pt x="7701" y="12606"/>
                    <a:pt x="7536" y="12818"/>
                    <a:pt x="7501" y="12677"/>
                  </a:cubicBezTo>
                  <a:cubicBezTo>
                    <a:pt x="7451" y="12698"/>
                    <a:pt x="7423" y="12736"/>
                    <a:pt x="7415" y="12790"/>
                  </a:cubicBezTo>
                  <a:cubicBezTo>
                    <a:pt x="7346" y="12790"/>
                    <a:pt x="7186" y="13220"/>
                    <a:pt x="7345" y="13272"/>
                  </a:cubicBezTo>
                  <a:cubicBezTo>
                    <a:pt x="7326" y="13439"/>
                    <a:pt x="7134" y="13582"/>
                    <a:pt x="7316" y="13683"/>
                  </a:cubicBezTo>
                  <a:cubicBezTo>
                    <a:pt x="7316" y="13672"/>
                    <a:pt x="7662" y="14179"/>
                    <a:pt x="7614" y="14179"/>
                  </a:cubicBezTo>
                  <a:cubicBezTo>
                    <a:pt x="7614" y="14259"/>
                    <a:pt x="7665" y="14355"/>
                    <a:pt x="7685" y="14420"/>
                  </a:cubicBezTo>
                  <a:cubicBezTo>
                    <a:pt x="7685" y="14567"/>
                    <a:pt x="7830" y="14902"/>
                    <a:pt x="8039" y="14902"/>
                  </a:cubicBezTo>
                  <a:cubicBezTo>
                    <a:pt x="8037" y="14898"/>
                    <a:pt x="8254" y="15129"/>
                    <a:pt x="8223" y="15129"/>
                  </a:cubicBezTo>
                  <a:cubicBezTo>
                    <a:pt x="8287" y="15511"/>
                    <a:pt x="8195" y="15751"/>
                    <a:pt x="8195" y="16163"/>
                  </a:cubicBezTo>
                  <a:cubicBezTo>
                    <a:pt x="8072" y="16163"/>
                    <a:pt x="8188" y="16989"/>
                    <a:pt x="8025" y="17071"/>
                  </a:cubicBezTo>
                  <a:cubicBezTo>
                    <a:pt x="7995" y="17203"/>
                    <a:pt x="7898" y="17312"/>
                    <a:pt x="7940" y="17396"/>
                  </a:cubicBezTo>
                  <a:cubicBezTo>
                    <a:pt x="7954" y="17531"/>
                    <a:pt x="7940" y="17666"/>
                    <a:pt x="7940" y="17779"/>
                  </a:cubicBezTo>
                  <a:cubicBezTo>
                    <a:pt x="7907" y="17779"/>
                    <a:pt x="7869" y="17962"/>
                    <a:pt x="7869" y="18006"/>
                  </a:cubicBezTo>
                  <a:cubicBezTo>
                    <a:pt x="7775" y="18006"/>
                    <a:pt x="7769" y="18709"/>
                    <a:pt x="7780" y="18957"/>
                  </a:cubicBezTo>
                  <a:cubicBezTo>
                    <a:pt x="8005" y="19041"/>
                    <a:pt x="8236" y="19114"/>
                    <a:pt x="8470" y="19179"/>
                  </a:cubicBezTo>
                  <a:cubicBezTo>
                    <a:pt x="8443" y="19138"/>
                    <a:pt x="8422" y="19094"/>
                    <a:pt x="8422" y="19040"/>
                  </a:cubicBezTo>
                  <a:cubicBezTo>
                    <a:pt x="8327" y="19040"/>
                    <a:pt x="8420" y="18785"/>
                    <a:pt x="8521" y="18785"/>
                  </a:cubicBezTo>
                  <a:cubicBezTo>
                    <a:pt x="8556" y="18663"/>
                    <a:pt x="8618" y="18661"/>
                    <a:pt x="8677" y="18572"/>
                  </a:cubicBezTo>
                  <a:cubicBezTo>
                    <a:pt x="8747" y="18572"/>
                    <a:pt x="8635" y="18459"/>
                    <a:pt x="8635" y="18530"/>
                  </a:cubicBezTo>
                  <a:cubicBezTo>
                    <a:pt x="8618" y="18530"/>
                    <a:pt x="8618" y="18575"/>
                    <a:pt x="8578" y="18586"/>
                  </a:cubicBezTo>
                  <a:cubicBezTo>
                    <a:pt x="8565" y="18552"/>
                    <a:pt x="8582" y="18516"/>
                    <a:pt x="8564" y="18516"/>
                  </a:cubicBezTo>
                  <a:cubicBezTo>
                    <a:pt x="8564" y="18436"/>
                    <a:pt x="8606" y="18359"/>
                    <a:pt x="8606" y="18275"/>
                  </a:cubicBezTo>
                  <a:cubicBezTo>
                    <a:pt x="8633" y="18275"/>
                    <a:pt x="8668" y="18173"/>
                    <a:pt x="8706" y="18147"/>
                  </a:cubicBezTo>
                  <a:cubicBezTo>
                    <a:pt x="8784" y="18056"/>
                    <a:pt x="8862" y="18045"/>
                    <a:pt x="8862" y="17920"/>
                  </a:cubicBezTo>
                  <a:cubicBezTo>
                    <a:pt x="8879" y="17920"/>
                    <a:pt x="8837" y="17779"/>
                    <a:pt x="8805" y="17779"/>
                  </a:cubicBezTo>
                  <a:cubicBezTo>
                    <a:pt x="8888" y="17707"/>
                    <a:pt x="8989" y="17837"/>
                    <a:pt x="8989" y="17693"/>
                  </a:cubicBezTo>
                  <a:cubicBezTo>
                    <a:pt x="9015" y="17693"/>
                    <a:pt x="9032" y="17605"/>
                    <a:pt x="9032" y="17580"/>
                  </a:cubicBezTo>
                  <a:cubicBezTo>
                    <a:pt x="9152" y="17500"/>
                    <a:pt x="9130" y="17481"/>
                    <a:pt x="9315" y="17481"/>
                  </a:cubicBezTo>
                  <a:cubicBezTo>
                    <a:pt x="9338" y="17435"/>
                    <a:pt x="9473" y="17380"/>
                    <a:pt x="9528" y="17382"/>
                  </a:cubicBezTo>
                  <a:cubicBezTo>
                    <a:pt x="9528" y="17362"/>
                    <a:pt x="9545" y="17169"/>
                    <a:pt x="9528" y="17169"/>
                  </a:cubicBezTo>
                  <a:cubicBezTo>
                    <a:pt x="9528" y="17065"/>
                    <a:pt x="9712" y="17054"/>
                    <a:pt x="9712" y="17013"/>
                  </a:cubicBezTo>
                  <a:cubicBezTo>
                    <a:pt x="9812" y="16942"/>
                    <a:pt x="9843" y="16857"/>
                    <a:pt x="9849" y="16740"/>
                  </a:cubicBezTo>
                  <a:cubicBezTo>
                    <a:pt x="9854" y="16645"/>
                    <a:pt x="9994" y="16531"/>
                    <a:pt x="10073" y="16531"/>
                  </a:cubicBezTo>
                  <a:cubicBezTo>
                    <a:pt x="10199" y="16531"/>
                    <a:pt x="10115" y="16475"/>
                    <a:pt x="10194" y="16475"/>
                  </a:cubicBezTo>
                  <a:cubicBezTo>
                    <a:pt x="10171" y="16407"/>
                    <a:pt x="10224" y="16412"/>
                    <a:pt x="10260" y="16368"/>
                  </a:cubicBezTo>
                  <a:cubicBezTo>
                    <a:pt x="10314" y="16301"/>
                    <a:pt x="10296" y="16065"/>
                    <a:pt x="10307" y="15964"/>
                  </a:cubicBezTo>
                  <a:cubicBezTo>
                    <a:pt x="10281" y="15964"/>
                    <a:pt x="10425" y="15828"/>
                    <a:pt x="10435" y="15808"/>
                  </a:cubicBezTo>
                  <a:cubicBezTo>
                    <a:pt x="10502" y="15808"/>
                    <a:pt x="10552" y="15752"/>
                    <a:pt x="10619" y="15752"/>
                  </a:cubicBezTo>
                  <a:cubicBezTo>
                    <a:pt x="10655" y="15681"/>
                    <a:pt x="10888" y="15575"/>
                    <a:pt x="10974" y="15511"/>
                  </a:cubicBezTo>
                  <a:cubicBezTo>
                    <a:pt x="11011" y="15360"/>
                    <a:pt x="11115" y="15330"/>
                    <a:pt x="11115" y="15170"/>
                  </a:cubicBezTo>
                  <a:cubicBezTo>
                    <a:pt x="11157" y="15170"/>
                    <a:pt x="11200" y="14858"/>
                    <a:pt x="11200" y="14802"/>
                  </a:cubicBezTo>
                  <a:cubicBezTo>
                    <a:pt x="11208" y="14802"/>
                    <a:pt x="11215" y="14518"/>
                    <a:pt x="11215" y="14490"/>
                  </a:cubicBezTo>
                  <a:cubicBezTo>
                    <a:pt x="11221" y="14490"/>
                    <a:pt x="11427" y="14261"/>
                    <a:pt x="11427" y="14234"/>
                  </a:cubicBezTo>
                  <a:cubicBezTo>
                    <a:pt x="11617" y="14093"/>
                    <a:pt x="11588" y="13676"/>
                    <a:pt x="11405" y="13514"/>
                  </a:cubicBezTo>
                  <a:cubicBezTo>
                    <a:pt x="11299" y="13420"/>
                    <a:pt x="11232" y="13367"/>
                    <a:pt x="11073" y="13313"/>
                  </a:cubicBezTo>
                  <a:cubicBezTo>
                    <a:pt x="11048" y="13388"/>
                    <a:pt x="10982" y="13340"/>
                    <a:pt x="10915" y="13339"/>
                  </a:cubicBezTo>
                  <a:cubicBezTo>
                    <a:pt x="10800" y="13335"/>
                    <a:pt x="10788" y="13413"/>
                    <a:pt x="10676" y="13413"/>
                  </a:cubicBezTo>
                  <a:cubicBezTo>
                    <a:pt x="10690" y="13345"/>
                    <a:pt x="10725" y="13144"/>
                    <a:pt x="10591" y="13130"/>
                  </a:cubicBezTo>
                  <a:cubicBezTo>
                    <a:pt x="10591" y="13265"/>
                    <a:pt x="10455" y="13200"/>
                    <a:pt x="10492" y="13115"/>
                  </a:cubicBezTo>
                  <a:cubicBezTo>
                    <a:pt x="10428" y="13115"/>
                    <a:pt x="10369" y="13016"/>
                    <a:pt x="10280" y="13002"/>
                  </a:cubicBezTo>
                  <a:cubicBezTo>
                    <a:pt x="10280" y="13147"/>
                    <a:pt x="10062" y="13030"/>
                    <a:pt x="10123" y="13030"/>
                  </a:cubicBezTo>
                  <a:cubicBezTo>
                    <a:pt x="10123" y="13012"/>
                    <a:pt x="10087" y="12817"/>
                    <a:pt x="10138" y="12817"/>
                  </a:cubicBezTo>
                  <a:cubicBezTo>
                    <a:pt x="10121" y="12734"/>
                    <a:pt x="10101" y="12590"/>
                    <a:pt x="10038" y="12548"/>
                  </a:cubicBezTo>
                  <a:cubicBezTo>
                    <a:pt x="9983" y="12431"/>
                    <a:pt x="10070" y="12473"/>
                    <a:pt x="9939" y="12364"/>
                  </a:cubicBezTo>
                  <a:cubicBezTo>
                    <a:pt x="9917" y="12318"/>
                    <a:pt x="9905" y="12353"/>
                    <a:pt x="9883" y="12308"/>
                  </a:cubicBezTo>
                  <a:cubicBezTo>
                    <a:pt x="9839" y="12308"/>
                    <a:pt x="9753" y="12192"/>
                    <a:pt x="9727" y="12293"/>
                  </a:cubicBezTo>
                  <a:cubicBezTo>
                    <a:pt x="9644" y="12287"/>
                    <a:pt x="9572" y="12248"/>
                    <a:pt x="9495" y="12224"/>
                  </a:cubicBezTo>
                  <a:cubicBezTo>
                    <a:pt x="9355" y="12182"/>
                    <a:pt x="9478" y="12169"/>
                    <a:pt x="9386" y="12123"/>
                  </a:cubicBezTo>
                  <a:cubicBezTo>
                    <a:pt x="9386" y="12082"/>
                    <a:pt x="9259" y="12071"/>
                    <a:pt x="9259" y="12010"/>
                  </a:cubicBezTo>
                  <a:cubicBezTo>
                    <a:pt x="9233" y="11942"/>
                    <a:pt x="9182" y="11935"/>
                    <a:pt x="9174" y="11911"/>
                  </a:cubicBezTo>
                  <a:cubicBezTo>
                    <a:pt x="9161" y="11914"/>
                    <a:pt x="9152" y="11909"/>
                    <a:pt x="9145" y="11897"/>
                  </a:cubicBezTo>
                  <a:cubicBezTo>
                    <a:pt x="9117" y="11898"/>
                    <a:pt x="9123" y="11842"/>
                    <a:pt x="9059" y="11842"/>
                  </a:cubicBezTo>
                  <a:cubicBezTo>
                    <a:pt x="9053" y="11822"/>
                    <a:pt x="8992" y="11772"/>
                    <a:pt x="8975" y="11783"/>
                  </a:cubicBezTo>
                  <a:cubicBezTo>
                    <a:pt x="8909" y="11829"/>
                    <a:pt x="8732" y="11807"/>
                    <a:pt x="8655" y="11802"/>
                  </a:cubicBezTo>
                  <a:cubicBezTo>
                    <a:pt x="8463" y="11788"/>
                    <a:pt x="8497" y="11569"/>
                    <a:pt x="8395" y="11556"/>
                  </a:cubicBezTo>
                  <a:cubicBezTo>
                    <a:pt x="8327" y="11603"/>
                    <a:pt x="8249" y="11646"/>
                    <a:pt x="8172" y="11647"/>
                  </a:cubicBezTo>
                  <a:cubicBezTo>
                    <a:pt x="8154" y="11620"/>
                    <a:pt x="8151" y="11627"/>
                    <a:pt x="8111" y="11603"/>
                  </a:cubicBezTo>
                  <a:cubicBezTo>
                    <a:pt x="8101" y="11603"/>
                    <a:pt x="8049" y="11633"/>
                    <a:pt x="8035" y="11643"/>
                  </a:cubicBezTo>
                  <a:cubicBezTo>
                    <a:pt x="7988" y="11672"/>
                    <a:pt x="7943" y="11762"/>
                    <a:pt x="7885" y="11730"/>
                  </a:cubicBezTo>
                  <a:cubicBezTo>
                    <a:pt x="7858" y="11700"/>
                    <a:pt x="7838" y="11708"/>
                    <a:pt x="7827" y="11755"/>
                  </a:cubicBezTo>
                  <a:cubicBezTo>
                    <a:pt x="7708" y="11755"/>
                    <a:pt x="7887" y="12038"/>
                    <a:pt x="7601" y="12038"/>
                  </a:cubicBezTo>
                  <a:cubicBezTo>
                    <a:pt x="7612" y="11938"/>
                    <a:pt x="7602" y="11840"/>
                    <a:pt x="7459" y="11840"/>
                  </a:cubicBezTo>
                  <a:cubicBezTo>
                    <a:pt x="7459" y="11962"/>
                    <a:pt x="7255" y="11938"/>
                    <a:pt x="7161" y="11925"/>
                  </a:cubicBezTo>
                  <a:cubicBezTo>
                    <a:pt x="7185" y="11831"/>
                    <a:pt x="7139" y="11763"/>
                    <a:pt x="7062" y="11712"/>
                  </a:cubicBezTo>
                  <a:cubicBezTo>
                    <a:pt x="7062" y="11639"/>
                    <a:pt x="7006" y="11546"/>
                    <a:pt x="7006" y="11429"/>
                  </a:cubicBezTo>
                  <a:cubicBezTo>
                    <a:pt x="6906" y="11429"/>
                    <a:pt x="7056" y="11117"/>
                    <a:pt x="6892" y="11117"/>
                  </a:cubicBezTo>
                  <a:cubicBezTo>
                    <a:pt x="6902" y="11134"/>
                    <a:pt x="6907" y="11153"/>
                    <a:pt x="6906" y="11174"/>
                  </a:cubicBezTo>
                  <a:cubicBezTo>
                    <a:pt x="6793" y="11174"/>
                    <a:pt x="6679" y="11194"/>
                    <a:pt x="6566" y="11174"/>
                  </a:cubicBezTo>
                  <a:cubicBezTo>
                    <a:pt x="6594" y="11071"/>
                    <a:pt x="6506" y="11060"/>
                    <a:pt x="6533" y="10951"/>
                  </a:cubicBezTo>
                  <a:cubicBezTo>
                    <a:pt x="6554" y="10862"/>
                    <a:pt x="6590" y="10783"/>
                    <a:pt x="6609" y="10692"/>
                  </a:cubicBezTo>
                  <a:cubicBezTo>
                    <a:pt x="6651" y="10692"/>
                    <a:pt x="6645" y="10564"/>
                    <a:pt x="6722" y="10564"/>
                  </a:cubicBezTo>
                  <a:cubicBezTo>
                    <a:pt x="6800" y="10519"/>
                    <a:pt x="6694" y="10393"/>
                    <a:pt x="6694" y="10508"/>
                  </a:cubicBezTo>
                  <a:cubicBezTo>
                    <a:pt x="6694" y="10508"/>
                    <a:pt x="6553" y="10558"/>
                    <a:pt x="6537" y="10564"/>
                  </a:cubicBezTo>
                  <a:cubicBezTo>
                    <a:pt x="6537" y="10573"/>
                    <a:pt x="6396" y="10708"/>
                    <a:pt x="6396" y="10607"/>
                  </a:cubicBezTo>
                  <a:cubicBezTo>
                    <a:pt x="6324" y="10635"/>
                    <a:pt x="6214" y="10778"/>
                    <a:pt x="6325" y="10805"/>
                  </a:cubicBezTo>
                  <a:cubicBezTo>
                    <a:pt x="6313" y="10864"/>
                    <a:pt x="6226" y="10910"/>
                    <a:pt x="6226" y="10919"/>
                  </a:cubicBezTo>
                  <a:cubicBezTo>
                    <a:pt x="6065" y="10920"/>
                    <a:pt x="6123" y="10908"/>
                    <a:pt x="6113" y="10833"/>
                  </a:cubicBezTo>
                  <a:cubicBezTo>
                    <a:pt x="6019" y="10833"/>
                    <a:pt x="5911" y="10621"/>
                    <a:pt x="5815" y="10621"/>
                  </a:cubicBezTo>
                  <a:cubicBezTo>
                    <a:pt x="5815" y="10530"/>
                    <a:pt x="5716" y="10443"/>
                    <a:pt x="5716" y="10323"/>
                  </a:cubicBezTo>
                  <a:cubicBezTo>
                    <a:pt x="5692" y="10323"/>
                    <a:pt x="5692" y="9898"/>
                    <a:pt x="5716" y="9898"/>
                  </a:cubicBezTo>
                  <a:cubicBezTo>
                    <a:pt x="5716" y="9682"/>
                    <a:pt x="5867" y="9502"/>
                    <a:pt x="6084" y="9480"/>
                  </a:cubicBezTo>
                  <a:cubicBezTo>
                    <a:pt x="6220" y="9466"/>
                    <a:pt x="6205" y="9562"/>
                    <a:pt x="6328" y="9580"/>
                  </a:cubicBezTo>
                  <a:cubicBezTo>
                    <a:pt x="6399" y="9590"/>
                    <a:pt x="6440" y="9558"/>
                    <a:pt x="6509" y="9530"/>
                  </a:cubicBezTo>
                  <a:cubicBezTo>
                    <a:pt x="6505" y="9471"/>
                    <a:pt x="6466" y="9455"/>
                    <a:pt x="6453" y="9402"/>
                  </a:cubicBezTo>
                  <a:cubicBezTo>
                    <a:pt x="6537" y="9402"/>
                    <a:pt x="6772" y="9417"/>
                    <a:pt x="6807" y="9487"/>
                  </a:cubicBezTo>
                  <a:cubicBezTo>
                    <a:pt x="6888" y="9521"/>
                    <a:pt x="6992" y="9430"/>
                    <a:pt x="7048" y="9509"/>
                  </a:cubicBezTo>
                  <a:cubicBezTo>
                    <a:pt x="7090" y="9567"/>
                    <a:pt x="7161" y="9754"/>
                    <a:pt x="7161" y="9813"/>
                  </a:cubicBezTo>
                  <a:cubicBezTo>
                    <a:pt x="7144" y="9813"/>
                    <a:pt x="7238" y="9954"/>
                    <a:pt x="7247" y="9969"/>
                  </a:cubicBezTo>
                  <a:cubicBezTo>
                    <a:pt x="7380" y="9967"/>
                    <a:pt x="7347" y="9863"/>
                    <a:pt x="7326" y="9763"/>
                  </a:cubicBezTo>
                  <a:cubicBezTo>
                    <a:pt x="7309" y="9681"/>
                    <a:pt x="7288" y="9431"/>
                    <a:pt x="7232" y="9374"/>
                  </a:cubicBezTo>
                  <a:cubicBezTo>
                    <a:pt x="7232" y="9134"/>
                    <a:pt x="7396" y="9159"/>
                    <a:pt x="7488" y="8977"/>
                  </a:cubicBezTo>
                  <a:cubicBezTo>
                    <a:pt x="7637" y="8977"/>
                    <a:pt x="7669" y="8737"/>
                    <a:pt x="7757" y="8679"/>
                  </a:cubicBezTo>
                  <a:cubicBezTo>
                    <a:pt x="7757" y="8649"/>
                    <a:pt x="7814" y="8459"/>
                    <a:pt x="7827" y="8452"/>
                  </a:cubicBezTo>
                  <a:cubicBezTo>
                    <a:pt x="7847" y="8338"/>
                    <a:pt x="7896" y="8341"/>
                    <a:pt x="7941" y="8268"/>
                  </a:cubicBezTo>
                  <a:cubicBezTo>
                    <a:pt x="7924" y="8268"/>
                    <a:pt x="8125" y="8118"/>
                    <a:pt x="8125" y="8141"/>
                  </a:cubicBezTo>
                  <a:cubicBezTo>
                    <a:pt x="8201" y="8090"/>
                    <a:pt x="8267" y="7931"/>
                    <a:pt x="8295" y="7843"/>
                  </a:cubicBezTo>
                  <a:cubicBezTo>
                    <a:pt x="8334" y="7843"/>
                    <a:pt x="8420" y="7763"/>
                    <a:pt x="8437" y="7730"/>
                  </a:cubicBezTo>
                  <a:cubicBezTo>
                    <a:pt x="8537" y="7730"/>
                    <a:pt x="8597" y="7673"/>
                    <a:pt x="8721" y="7673"/>
                  </a:cubicBezTo>
                  <a:cubicBezTo>
                    <a:pt x="8701" y="7713"/>
                    <a:pt x="8721" y="7704"/>
                    <a:pt x="8735" y="7772"/>
                  </a:cubicBezTo>
                  <a:cubicBezTo>
                    <a:pt x="8739" y="7771"/>
                    <a:pt x="8657" y="7790"/>
                    <a:pt x="8648" y="7769"/>
                  </a:cubicBezTo>
                  <a:cubicBezTo>
                    <a:pt x="8633" y="7825"/>
                    <a:pt x="8520" y="7840"/>
                    <a:pt x="8749" y="7814"/>
                  </a:cubicBezTo>
                  <a:cubicBezTo>
                    <a:pt x="8763" y="7784"/>
                    <a:pt x="8838" y="7757"/>
                    <a:pt x="8877" y="7744"/>
                  </a:cubicBezTo>
                  <a:cubicBezTo>
                    <a:pt x="8877" y="7671"/>
                    <a:pt x="8983" y="7722"/>
                    <a:pt x="9004" y="7658"/>
                  </a:cubicBezTo>
                  <a:cubicBezTo>
                    <a:pt x="8921" y="7654"/>
                    <a:pt x="8856" y="7622"/>
                    <a:pt x="8800" y="7530"/>
                  </a:cubicBezTo>
                  <a:cubicBezTo>
                    <a:pt x="8741" y="7435"/>
                    <a:pt x="8618" y="7304"/>
                    <a:pt x="8820" y="7304"/>
                  </a:cubicBezTo>
                  <a:cubicBezTo>
                    <a:pt x="8820" y="7275"/>
                    <a:pt x="8792" y="7291"/>
                    <a:pt x="8792" y="7262"/>
                  </a:cubicBezTo>
                  <a:cubicBezTo>
                    <a:pt x="8687" y="7291"/>
                    <a:pt x="8665" y="7361"/>
                    <a:pt x="8550" y="7361"/>
                  </a:cubicBezTo>
                  <a:cubicBezTo>
                    <a:pt x="8409" y="7408"/>
                    <a:pt x="8340" y="7547"/>
                    <a:pt x="8181" y="7545"/>
                  </a:cubicBezTo>
                  <a:cubicBezTo>
                    <a:pt x="8195" y="7402"/>
                    <a:pt x="8447" y="7114"/>
                    <a:pt x="8577" y="7072"/>
                  </a:cubicBezTo>
                  <a:cubicBezTo>
                    <a:pt x="8825" y="6993"/>
                    <a:pt x="9234" y="7212"/>
                    <a:pt x="9302" y="6907"/>
                  </a:cubicBezTo>
                  <a:cubicBezTo>
                    <a:pt x="9351" y="6913"/>
                    <a:pt x="9570" y="6991"/>
                    <a:pt x="9570" y="6893"/>
                  </a:cubicBezTo>
                  <a:cubicBezTo>
                    <a:pt x="9623" y="6893"/>
                    <a:pt x="9526" y="6794"/>
                    <a:pt x="9627" y="6794"/>
                  </a:cubicBezTo>
                  <a:cubicBezTo>
                    <a:pt x="9613" y="6724"/>
                    <a:pt x="9497" y="6638"/>
                    <a:pt x="9458" y="6638"/>
                  </a:cubicBezTo>
                  <a:cubicBezTo>
                    <a:pt x="9458" y="6482"/>
                    <a:pt x="9373" y="6652"/>
                    <a:pt x="9329" y="6652"/>
                  </a:cubicBezTo>
                  <a:cubicBezTo>
                    <a:pt x="9329" y="6550"/>
                    <a:pt x="9293" y="6559"/>
                    <a:pt x="9259" y="6524"/>
                  </a:cubicBezTo>
                  <a:cubicBezTo>
                    <a:pt x="9259" y="6449"/>
                    <a:pt x="9097" y="6334"/>
                    <a:pt x="9046" y="6255"/>
                  </a:cubicBezTo>
                  <a:cubicBezTo>
                    <a:pt x="8977" y="6255"/>
                    <a:pt x="8877" y="5906"/>
                    <a:pt x="8819" y="5943"/>
                  </a:cubicBezTo>
                  <a:cubicBezTo>
                    <a:pt x="8819" y="6029"/>
                    <a:pt x="8755" y="6142"/>
                    <a:pt x="8663" y="6142"/>
                  </a:cubicBezTo>
                  <a:cubicBezTo>
                    <a:pt x="8663" y="6199"/>
                    <a:pt x="8520" y="6173"/>
                    <a:pt x="8493" y="6170"/>
                  </a:cubicBezTo>
                  <a:cubicBezTo>
                    <a:pt x="8493" y="6087"/>
                    <a:pt x="8522" y="6159"/>
                    <a:pt x="8522" y="6113"/>
                  </a:cubicBezTo>
                  <a:cubicBezTo>
                    <a:pt x="8474" y="6113"/>
                    <a:pt x="8479" y="6053"/>
                    <a:pt x="8479" y="6043"/>
                  </a:cubicBezTo>
                  <a:cubicBezTo>
                    <a:pt x="8452" y="6043"/>
                    <a:pt x="8238" y="5833"/>
                    <a:pt x="8238" y="5788"/>
                  </a:cubicBezTo>
                  <a:cubicBezTo>
                    <a:pt x="8048" y="5851"/>
                    <a:pt x="8194" y="5771"/>
                    <a:pt x="8011" y="5688"/>
                  </a:cubicBezTo>
                  <a:cubicBezTo>
                    <a:pt x="7947" y="5856"/>
                    <a:pt x="7766" y="5717"/>
                    <a:pt x="7657" y="5717"/>
                  </a:cubicBezTo>
                  <a:cubicBezTo>
                    <a:pt x="7657" y="5740"/>
                    <a:pt x="7564" y="5704"/>
                    <a:pt x="7529" y="5717"/>
                  </a:cubicBezTo>
                  <a:cubicBezTo>
                    <a:pt x="7530" y="5816"/>
                    <a:pt x="7612" y="6029"/>
                    <a:pt x="7501" y="6057"/>
                  </a:cubicBezTo>
                  <a:cubicBezTo>
                    <a:pt x="7522" y="6132"/>
                    <a:pt x="7574" y="6082"/>
                    <a:pt x="7616" y="6132"/>
                  </a:cubicBezTo>
                  <a:cubicBezTo>
                    <a:pt x="7681" y="6210"/>
                    <a:pt x="7655" y="6350"/>
                    <a:pt x="7614" y="6440"/>
                  </a:cubicBezTo>
                  <a:cubicBezTo>
                    <a:pt x="7778" y="6503"/>
                    <a:pt x="7487" y="6634"/>
                    <a:pt x="7487" y="6553"/>
                  </a:cubicBezTo>
                  <a:cubicBezTo>
                    <a:pt x="7397" y="6578"/>
                    <a:pt x="7383" y="6692"/>
                    <a:pt x="7472" y="6751"/>
                  </a:cubicBezTo>
                  <a:cubicBezTo>
                    <a:pt x="7472" y="6809"/>
                    <a:pt x="7443" y="6908"/>
                    <a:pt x="7529" y="6908"/>
                  </a:cubicBezTo>
                  <a:cubicBezTo>
                    <a:pt x="7505" y="7002"/>
                    <a:pt x="7363" y="7012"/>
                    <a:pt x="7274" y="6979"/>
                  </a:cubicBezTo>
                  <a:cubicBezTo>
                    <a:pt x="7265" y="6950"/>
                    <a:pt x="7274" y="6940"/>
                    <a:pt x="7302" y="6950"/>
                  </a:cubicBezTo>
                  <a:cubicBezTo>
                    <a:pt x="7288" y="6896"/>
                    <a:pt x="7220" y="6737"/>
                    <a:pt x="7245" y="6737"/>
                  </a:cubicBezTo>
                  <a:cubicBezTo>
                    <a:pt x="7227" y="6683"/>
                    <a:pt x="7047" y="6397"/>
                    <a:pt x="7047" y="6553"/>
                  </a:cubicBezTo>
                  <a:cubicBezTo>
                    <a:pt x="6945" y="6553"/>
                    <a:pt x="6835" y="6575"/>
                    <a:pt x="6835" y="6453"/>
                  </a:cubicBezTo>
                  <a:cubicBezTo>
                    <a:pt x="6797" y="6441"/>
                    <a:pt x="6737" y="6413"/>
                    <a:pt x="6721" y="6383"/>
                  </a:cubicBezTo>
                  <a:cubicBezTo>
                    <a:pt x="6535" y="6356"/>
                    <a:pt x="6460" y="6335"/>
                    <a:pt x="6253" y="6298"/>
                  </a:cubicBezTo>
                  <a:cubicBezTo>
                    <a:pt x="6262" y="6212"/>
                    <a:pt x="6076" y="6055"/>
                    <a:pt x="5984" y="6000"/>
                  </a:cubicBezTo>
                  <a:cubicBezTo>
                    <a:pt x="5984" y="5789"/>
                    <a:pt x="5924" y="5594"/>
                    <a:pt x="6154" y="5561"/>
                  </a:cubicBezTo>
                  <a:cubicBezTo>
                    <a:pt x="6154" y="5593"/>
                    <a:pt x="6359" y="5498"/>
                    <a:pt x="6381" y="5490"/>
                  </a:cubicBezTo>
                  <a:cubicBezTo>
                    <a:pt x="6439" y="5373"/>
                    <a:pt x="6554" y="5554"/>
                    <a:pt x="6603" y="5380"/>
                  </a:cubicBezTo>
                  <a:cubicBezTo>
                    <a:pt x="6633" y="5275"/>
                    <a:pt x="6758" y="5210"/>
                    <a:pt x="6863" y="5249"/>
                  </a:cubicBezTo>
                  <a:cubicBezTo>
                    <a:pt x="6845" y="5381"/>
                    <a:pt x="6807" y="5518"/>
                    <a:pt x="6693" y="5518"/>
                  </a:cubicBezTo>
                  <a:cubicBezTo>
                    <a:pt x="6775" y="5588"/>
                    <a:pt x="6998" y="5490"/>
                    <a:pt x="7089" y="5490"/>
                  </a:cubicBezTo>
                  <a:cubicBezTo>
                    <a:pt x="7089" y="5499"/>
                    <a:pt x="7235" y="5518"/>
                    <a:pt x="7274" y="5518"/>
                  </a:cubicBezTo>
                  <a:cubicBezTo>
                    <a:pt x="7210" y="5433"/>
                    <a:pt x="6803" y="5361"/>
                    <a:pt x="6990" y="5221"/>
                  </a:cubicBezTo>
                  <a:cubicBezTo>
                    <a:pt x="6990" y="5181"/>
                    <a:pt x="7154" y="5180"/>
                    <a:pt x="7176" y="5093"/>
                  </a:cubicBezTo>
                  <a:cubicBezTo>
                    <a:pt x="7193" y="5025"/>
                    <a:pt x="7212" y="4832"/>
                    <a:pt x="7175" y="4819"/>
                  </a:cubicBezTo>
                  <a:cubicBezTo>
                    <a:pt x="7120" y="4800"/>
                    <a:pt x="7064" y="4827"/>
                    <a:pt x="6976" y="4810"/>
                  </a:cubicBezTo>
                  <a:cubicBezTo>
                    <a:pt x="6976" y="4780"/>
                    <a:pt x="6975" y="4753"/>
                    <a:pt x="6947" y="4753"/>
                  </a:cubicBezTo>
                  <a:cubicBezTo>
                    <a:pt x="6947" y="4841"/>
                    <a:pt x="6868" y="4758"/>
                    <a:pt x="6806" y="4781"/>
                  </a:cubicBezTo>
                  <a:cubicBezTo>
                    <a:pt x="6806" y="4803"/>
                    <a:pt x="6859" y="4867"/>
                    <a:pt x="6820" y="4867"/>
                  </a:cubicBezTo>
                  <a:cubicBezTo>
                    <a:pt x="6820" y="4998"/>
                    <a:pt x="6805" y="5126"/>
                    <a:pt x="6636" y="5150"/>
                  </a:cubicBezTo>
                  <a:cubicBezTo>
                    <a:pt x="6634" y="5058"/>
                    <a:pt x="6587" y="4883"/>
                    <a:pt x="6494" y="4852"/>
                  </a:cubicBezTo>
                  <a:cubicBezTo>
                    <a:pt x="6494" y="5125"/>
                    <a:pt x="6233" y="4739"/>
                    <a:pt x="6182" y="4696"/>
                  </a:cubicBezTo>
                  <a:cubicBezTo>
                    <a:pt x="6162" y="4615"/>
                    <a:pt x="6104" y="4580"/>
                    <a:pt x="6040" y="4555"/>
                  </a:cubicBezTo>
                  <a:cubicBezTo>
                    <a:pt x="5997" y="4665"/>
                    <a:pt x="5921" y="4566"/>
                    <a:pt x="5855" y="4681"/>
                  </a:cubicBezTo>
                  <a:cubicBezTo>
                    <a:pt x="5801" y="4775"/>
                    <a:pt x="5861" y="4763"/>
                    <a:pt x="5799" y="4866"/>
                  </a:cubicBezTo>
                  <a:cubicBezTo>
                    <a:pt x="5719" y="4866"/>
                    <a:pt x="5523" y="4812"/>
                    <a:pt x="5516" y="4895"/>
                  </a:cubicBezTo>
                  <a:cubicBezTo>
                    <a:pt x="5600" y="4897"/>
                    <a:pt x="5635" y="4916"/>
                    <a:pt x="5615" y="4994"/>
                  </a:cubicBezTo>
                  <a:cubicBezTo>
                    <a:pt x="5753" y="4994"/>
                    <a:pt x="5558" y="5081"/>
                    <a:pt x="5558" y="5093"/>
                  </a:cubicBezTo>
                  <a:cubicBezTo>
                    <a:pt x="5479" y="5093"/>
                    <a:pt x="5425" y="5125"/>
                    <a:pt x="5332" y="5110"/>
                  </a:cubicBezTo>
                  <a:cubicBezTo>
                    <a:pt x="5217" y="5092"/>
                    <a:pt x="5097" y="5071"/>
                    <a:pt x="4988" y="5035"/>
                  </a:cubicBezTo>
                  <a:cubicBezTo>
                    <a:pt x="4894" y="5003"/>
                    <a:pt x="4911" y="4952"/>
                    <a:pt x="4878" y="4952"/>
                  </a:cubicBezTo>
                  <a:cubicBezTo>
                    <a:pt x="4752" y="4742"/>
                    <a:pt x="5063" y="4867"/>
                    <a:pt x="5063" y="4881"/>
                  </a:cubicBezTo>
                  <a:cubicBezTo>
                    <a:pt x="5166" y="4881"/>
                    <a:pt x="5288" y="5015"/>
                    <a:pt x="5261" y="4796"/>
                  </a:cubicBezTo>
                  <a:cubicBezTo>
                    <a:pt x="5298" y="4805"/>
                    <a:pt x="5336" y="4810"/>
                    <a:pt x="5374" y="4810"/>
                  </a:cubicBezTo>
                  <a:cubicBezTo>
                    <a:pt x="5350" y="4712"/>
                    <a:pt x="5239" y="4762"/>
                    <a:pt x="5162" y="4767"/>
                  </a:cubicBezTo>
                  <a:cubicBezTo>
                    <a:pt x="5163" y="4707"/>
                    <a:pt x="5079" y="4569"/>
                    <a:pt x="5063" y="4569"/>
                  </a:cubicBezTo>
                  <a:cubicBezTo>
                    <a:pt x="5028" y="4464"/>
                    <a:pt x="5048" y="4459"/>
                    <a:pt x="5048" y="4370"/>
                  </a:cubicBezTo>
                  <a:cubicBezTo>
                    <a:pt x="5024" y="4377"/>
                    <a:pt x="4882" y="4473"/>
                    <a:pt x="4869" y="4443"/>
                  </a:cubicBezTo>
                  <a:cubicBezTo>
                    <a:pt x="6424" y="2990"/>
                    <a:pt x="8510" y="2099"/>
                    <a:pt x="10800" y="2099"/>
                  </a:cubicBezTo>
                  <a:cubicBezTo>
                    <a:pt x="13466" y="2099"/>
                    <a:pt x="15854" y="3307"/>
                    <a:pt x="17450" y="5201"/>
                  </a:cubicBezTo>
                  <a:cubicBezTo>
                    <a:pt x="17399" y="5342"/>
                    <a:pt x="17273" y="5227"/>
                    <a:pt x="17214" y="5335"/>
                  </a:cubicBezTo>
                  <a:cubicBezTo>
                    <a:pt x="17198" y="5335"/>
                    <a:pt x="17155" y="5462"/>
                    <a:pt x="17242" y="5462"/>
                  </a:cubicBezTo>
                  <a:cubicBezTo>
                    <a:pt x="17214" y="5576"/>
                    <a:pt x="17100" y="5560"/>
                    <a:pt x="17100" y="5462"/>
                  </a:cubicBezTo>
                  <a:cubicBezTo>
                    <a:pt x="17021" y="5462"/>
                    <a:pt x="16975" y="5549"/>
                    <a:pt x="16860" y="5547"/>
                  </a:cubicBezTo>
                  <a:cubicBezTo>
                    <a:pt x="16874" y="5475"/>
                    <a:pt x="16729" y="5264"/>
                    <a:pt x="16647" y="5264"/>
                  </a:cubicBezTo>
                  <a:cubicBezTo>
                    <a:pt x="16673" y="5212"/>
                    <a:pt x="16647" y="5259"/>
                    <a:pt x="16647" y="5207"/>
                  </a:cubicBezTo>
                  <a:cubicBezTo>
                    <a:pt x="16883" y="5207"/>
                    <a:pt x="17132" y="5165"/>
                    <a:pt x="17313" y="5165"/>
                  </a:cubicBezTo>
                  <a:cubicBezTo>
                    <a:pt x="17313" y="5035"/>
                    <a:pt x="16928" y="4871"/>
                    <a:pt x="16834" y="4921"/>
                  </a:cubicBezTo>
                  <a:cubicBezTo>
                    <a:pt x="16779" y="4951"/>
                    <a:pt x="16610" y="4867"/>
                    <a:pt x="16534" y="4867"/>
                  </a:cubicBezTo>
                  <a:cubicBezTo>
                    <a:pt x="16534" y="4811"/>
                    <a:pt x="16056" y="4812"/>
                    <a:pt x="15981" y="4810"/>
                  </a:cubicBezTo>
                  <a:cubicBezTo>
                    <a:pt x="15981" y="4715"/>
                    <a:pt x="15220" y="4925"/>
                    <a:pt x="15151" y="4930"/>
                  </a:cubicBezTo>
                  <a:cubicBezTo>
                    <a:pt x="14989" y="4943"/>
                    <a:pt x="14920" y="5039"/>
                    <a:pt x="14790" y="5150"/>
                  </a:cubicBezTo>
                  <a:cubicBezTo>
                    <a:pt x="14790" y="5149"/>
                    <a:pt x="14400" y="5476"/>
                    <a:pt x="14592" y="5476"/>
                  </a:cubicBezTo>
                  <a:cubicBezTo>
                    <a:pt x="14567" y="5700"/>
                    <a:pt x="13982" y="5675"/>
                    <a:pt x="13982" y="5817"/>
                  </a:cubicBezTo>
                  <a:cubicBezTo>
                    <a:pt x="13955" y="5824"/>
                    <a:pt x="13783" y="5780"/>
                    <a:pt x="13868" y="5929"/>
                  </a:cubicBezTo>
                  <a:cubicBezTo>
                    <a:pt x="13854" y="5929"/>
                    <a:pt x="14001" y="6095"/>
                    <a:pt x="14011" y="6114"/>
                  </a:cubicBezTo>
                  <a:cubicBezTo>
                    <a:pt x="14133" y="6114"/>
                    <a:pt x="14238" y="6170"/>
                    <a:pt x="14393" y="6170"/>
                  </a:cubicBezTo>
                  <a:cubicBezTo>
                    <a:pt x="14410" y="6137"/>
                    <a:pt x="14478" y="6120"/>
                    <a:pt x="14521" y="6114"/>
                  </a:cubicBezTo>
                  <a:cubicBezTo>
                    <a:pt x="14528" y="6201"/>
                    <a:pt x="14597" y="6383"/>
                    <a:pt x="14649" y="6383"/>
                  </a:cubicBezTo>
                  <a:cubicBezTo>
                    <a:pt x="14649" y="6464"/>
                    <a:pt x="14690" y="6592"/>
                    <a:pt x="14535" y="6511"/>
                  </a:cubicBezTo>
                  <a:cubicBezTo>
                    <a:pt x="14513" y="6494"/>
                    <a:pt x="14508" y="6379"/>
                    <a:pt x="14502" y="6337"/>
                  </a:cubicBezTo>
                  <a:cubicBezTo>
                    <a:pt x="14486" y="6228"/>
                    <a:pt x="14370" y="6386"/>
                    <a:pt x="14266" y="6369"/>
                  </a:cubicBezTo>
                  <a:cubicBezTo>
                    <a:pt x="14266" y="6449"/>
                    <a:pt x="14250" y="6666"/>
                    <a:pt x="14336" y="6695"/>
                  </a:cubicBezTo>
                  <a:cubicBezTo>
                    <a:pt x="14297" y="6813"/>
                    <a:pt x="14137" y="6732"/>
                    <a:pt x="14068" y="6837"/>
                  </a:cubicBezTo>
                  <a:cubicBezTo>
                    <a:pt x="14009" y="6837"/>
                    <a:pt x="13912" y="7011"/>
                    <a:pt x="13912" y="6893"/>
                  </a:cubicBezTo>
                  <a:cubicBezTo>
                    <a:pt x="13820" y="6954"/>
                    <a:pt x="13920" y="7118"/>
                    <a:pt x="13742" y="7021"/>
                  </a:cubicBezTo>
                  <a:cubicBezTo>
                    <a:pt x="13735" y="7060"/>
                    <a:pt x="13738" y="7113"/>
                    <a:pt x="13727" y="7177"/>
                  </a:cubicBezTo>
                  <a:cubicBezTo>
                    <a:pt x="13840" y="7177"/>
                    <a:pt x="13706" y="7262"/>
                    <a:pt x="13671" y="7262"/>
                  </a:cubicBezTo>
                  <a:cubicBezTo>
                    <a:pt x="13671" y="7386"/>
                    <a:pt x="13544" y="7255"/>
                    <a:pt x="13515" y="7234"/>
                  </a:cubicBezTo>
                  <a:cubicBezTo>
                    <a:pt x="13512" y="7240"/>
                    <a:pt x="13508" y="7245"/>
                    <a:pt x="13500" y="7247"/>
                  </a:cubicBezTo>
                  <a:cubicBezTo>
                    <a:pt x="13607" y="7428"/>
                    <a:pt x="13337" y="7343"/>
                    <a:pt x="13263" y="7302"/>
                  </a:cubicBezTo>
                  <a:cubicBezTo>
                    <a:pt x="13176" y="7253"/>
                    <a:pt x="13299" y="7384"/>
                    <a:pt x="13358" y="7404"/>
                  </a:cubicBezTo>
                  <a:cubicBezTo>
                    <a:pt x="13358" y="7492"/>
                    <a:pt x="13655" y="7652"/>
                    <a:pt x="13486" y="7829"/>
                  </a:cubicBezTo>
                  <a:cubicBezTo>
                    <a:pt x="13486" y="7881"/>
                    <a:pt x="13491" y="7886"/>
                    <a:pt x="13543" y="7886"/>
                  </a:cubicBezTo>
                  <a:cubicBezTo>
                    <a:pt x="13543" y="8010"/>
                    <a:pt x="13390" y="7988"/>
                    <a:pt x="13302" y="7971"/>
                  </a:cubicBezTo>
                  <a:cubicBezTo>
                    <a:pt x="13340" y="7898"/>
                    <a:pt x="13312" y="7860"/>
                    <a:pt x="13217" y="7857"/>
                  </a:cubicBezTo>
                  <a:cubicBezTo>
                    <a:pt x="13217" y="7966"/>
                    <a:pt x="12989" y="7906"/>
                    <a:pt x="12891" y="7942"/>
                  </a:cubicBezTo>
                  <a:cubicBezTo>
                    <a:pt x="12873" y="7906"/>
                    <a:pt x="12866" y="7895"/>
                    <a:pt x="12834" y="7886"/>
                  </a:cubicBezTo>
                  <a:cubicBezTo>
                    <a:pt x="12807" y="7951"/>
                    <a:pt x="12764" y="8396"/>
                    <a:pt x="12778" y="8396"/>
                  </a:cubicBezTo>
                  <a:cubicBezTo>
                    <a:pt x="12778" y="8571"/>
                    <a:pt x="12916" y="8683"/>
                    <a:pt x="13075" y="8736"/>
                  </a:cubicBezTo>
                  <a:cubicBezTo>
                    <a:pt x="13075" y="8692"/>
                    <a:pt x="13445" y="8720"/>
                    <a:pt x="13460" y="8660"/>
                  </a:cubicBezTo>
                  <a:cubicBezTo>
                    <a:pt x="13491" y="8540"/>
                    <a:pt x="13592" y="8537"/>
                    <a:pt x="13614" y="8410"/>
                  </a:cubicBezTo>
                  <a:cubicBezTo>
                    <a:pt x="13624" y="8351"/>
                    <a:pt x="13808" y="7901"/>
                    <a:pt x="13813" y="7900"/>
                  </a:cubicBezTo>
                  <a:cubicBezTo>
                    <a:pt x="13813" y="7883"/>
                    <a:pt x="14150" y="7991"/>
                    <a:pt x="14209" y="7871"/>
                  </a:cubicBezTo>
                  <a:cubicBezTo>
                    <a:pt x="14239" y="7871"/>
                    <a:pt x="14316" y="7844"/>
                    <a:pt x="14336" y="7815"/>
                  </a:cubicBezTo>
                  <a:cubicBezTo>
                    <a:pt x="14446" y="7829"/>
                    <a:pt x="14471" y="8027"/>
                    <a:pt x="14535" y="8027"/>
                  </a:cubicBezTo>
                  <a:cubicBezTo>
                    <a:pt x="14613" y="8144"/>
                    <a:pt x="14798" y="8114"/>
                    <a:pt x="14861" y="8240"/>
                  </a:cubicBezTo>
                  <a:cubicBezTo>
                    <a:pt x="14953" y="8240"/>
                    <a:pt x="14960" y="8478"/>
                    <a:pt x="14960" y="8566"/>
                  </a:cubicBezTo>
                  <a:cubicBezTo>
                    <a:pt x="15066" y="8486"/>
                    <a:pt x="15079" y="8416"/>
                    <a:pt x="15055" y="8335"/>
                  </a:cubicBezTo>
                  <a:cubicBezTo>
                    <a:pt x="15013" y="8194"/>
                    <a:pt x="15167" y="8362"/>
                    <a:pt x="15215" y="8297"/>
                  </a:cubicBezTo>
                  <a:cubicBezTo>
                    <a:pt x="15148" y="8297"/>
                    <a:pt x="15163" y="8166"/>
                    <a:pt x="15031" y="8198"/>
                  </a:cubicBezTo>
                  <a:cubicBezTo>
                    <a:pt x="15022" y="8161"/>
                    <a:pt x="15017" y="8123"/>
                    <a:pt x="15017" y="8084"/>
                  </a:cubicBezTo>
                  <a:cubicBezTo>
                    <a:pt x="14837" y="8114"/>
                    <a:pt x="14852" y="7842"/>
                    <a:pt x="14705" y="7872"/>
                  </a:cubicBezTo>
                  <a:cubicBezTo>
                    <a:pt x="14688" y="7805"/>
                    <a:pt x="14604" y="7784"/>
                    <a:pt x="14650" y="7702"/>
                  </a:cubicBezTo>
                  <a:cubicBezTo>
                    <a:pt x="14722" y="7572"/>
                    <a:pt x="14958" y="7957"/>
                    <a:pt x="15059" y="7957"/>
                  </a:cubicBezTo>
                  <a:cubicBezTo>
                    <a:pt x="15083" y="8004"/>
                    <a:pt x="15243" y="8020"/>
                    <a:pt x="15243" y="8056"/>
                  </a:cubicBezTo>
                  <a:cubicBezTo>
                    <a:pt x="15327" y="8084"/>
                    <a:pt x="15286" y="8221"/>
                    <a:pt x="15286" y="8297"/>
                  </a:cubicBezTo>
                  <a:cubicBezTo>
                    <a:pt x="15365" y="8297"/>
                    <a:pt x="15338" y="8340"/>
                    <a:pt x="15371" y="8396"/>
                  </a:cubicBezTo>
                  <a:cubicBezTo>
                    <a:pt x="15484" y="8453"/>
                    <a:pt x="15420" y="8667"/>
                    <a:pt x="15612" y="8708"/>
                  </a:cubicBezTo>
                  <a:cubicBezTo>
                    <a:pt x="15612" y="8636"/>
                    <a:pt x="15796" y="8495"/>
                    <a:pt x="15683" y="8495"/>
                  </a:cubicBezTo>
                  <a:cubicBezTo>
                    <a:pt x="15692" y="8437"/>
                    <a:pt x="15559" y="8180"/>
                    <a:pt x="15744" y="8216"/>
                  </a:cubicBezTo>
                  <a:cubicBezTo>
                    <a:pt x="15810" y="8229"/>
                    <a:pt x="15917" y="8234"/>
                    <a:pt x="15938" y="8313"/>
                  </a:cubicBezTo>
                  <a:cubicBezTo>
                    <a:pt x="15977" y="8469"/>
                    <a:pt x="15944" y="8555"/>
                    <a:pt x="16066" y="8665"/>
                  </a:cubicBezTo>
                  <a:cubicBezTo>
                    <a:pt x="16142" y="8819"/>
                    <a:pt x="16411" y="8648"/>
                    <a:pt x="16448" y="8722"/>
                  </a:cubicBezTo>
                  <a:cubicBezTo>
                    <a:pt x="16474" y="8722"/>
                    <a:pt x="16646" y="8794"/>
                    <a:pt x="16646" y="8736"/>
                  </a:cubicBezTo>
                  <a:cubicBezTo>
                    <a:pt x="16724" y="8711"/>
                    <a:pt x="16747" y="8694"/>
                    <a:pt x="16845" y="8694"/>
                  </a:cubicBezTo>
                  <a:cubicBezTo>
                    <a:pt x="16845" y="8792"/>
                    <a:pt x="16810" y="8918"/>
                    <a:pt x="16792" y="9001"/>
                  </a:cubicBezTo>
                  <a:cubicBezTo>
                    <a:pt x="16778" y="9068"/>
                    <a:pt x="16710" y="9131"/>
                    <a:pt x="16732" y="9218"/>
                  </a:cubicBezTo>
                  <a:cubicBezTo>
                    <a:pt x="16667" y="9218"/>
                    <a:pt x="16677" y="9303"/>
                    <a:pt x="16746" y="9303"/>
                  </a:cubicBezTo>
                  <a:cubicBezTo>
                    <a:pt x="16746" y="9434"/>
                    <a:pt x="16592" y="9413"/>
                    <a:pt x="16490" y="9402"/>
                  </a:cubicBezTo>
                  <a:cubicBezTo>
                    <a:pt x="16519" y="9500"/>
                    <a:pt x="16689" y="9710"/>
                    <a:pt x="16760" y="9757"/>
                  </a:cubicBezTo>
                  <a:cubicBezTo>
                    <a:pt x="16789" y="9843"/>
                    <a:pt x="16860" y="9994"/>
                    <a:pt x="16930" y="10040"/>
                  </a:cubicBezTo>
                  <a:cubicBezTo>
                    <a:pt x="16941" y="10105"/>
                    <a:pt x="17007" y="10284"/>
                    <a:pt x="17058" y="10309"/>
                  </a:cubicBezTo>
                  <a:cubicBezTo>
                    <a:pt x="17058" y="10407"/>
                    <a:pt x="17393" y="11032"/>
                    <a:pt x="17313" y="11032"/>
                  </a:cubicBezTo>
                  <a:cubicBezTo>
                    <a:pt x="17344" y="11084"/>
                    <a:pt x="17379" y="11107"/>
                    <a:pt x="17369" y="11160"/>
                  </a:cubicBezTo>
                  <a:cubicBezTo>
                    <a:pt x="17496" y="11160"/>
                    <a:pt x="17446" y="11471"/>
                    <a:pt x="17709" y="11471"/>
                  </a:cubicBezTo>
                  <a:cubicBezTo>
                    <a:pt x="17728" y="11433"/>
                    <a:pt x="17941" y="11358"/>
                    <a:pt x="17993" y="11358"/>
                  </a:cubicBezTo>
                  <a:cubicBezTo>
                    <a:pt x="18041" y="11263"/>
                    <a:pt x="18301" y="11188"/>
                    <a:pt x="18375" y="11188"/>
                  </a:cubicBezTo>
                  <a:cubicBezTo>
                    <a:pt x="18350" y="11111"/>
                    <a:pt x="18772" y="10928"/>
                    <a:pt x="18772" y="10890"/>
                  </a:cubicBezTo>
                  <a:cubicBezTo>
                    <a:pt x="18825" y="10871"/>
                    <a:pt x="18871" y="10761"/>
                    <a:pt x="18871" y="10699"/>
                  </a:cubicBezTo>
                  <a:cubicBezTo>
                    <a:pt x="18871" y="10603"/>
                    <a:pt x="18942" y="10596"/>
                    <a:pt x="18942" y="10522"/>
                  </a:cubicBezTo>
                  <a:cubicBezTo>
                    <a:pt x="19056" y="10446"/>
                    <a:pt x="19083" y="10254"/>
                    <a:pt x="18928" y="10210"/>
                  </a:cubicBezTo>
                  <a:cubicBezTo>
                    <a:pt x="18955" y="10373"/>
                    <a:pt x="18814" y="10287"/>
                    <a:pt x="18834" y="10243"/>
                  </a:cubicBezTo>
                  <a:cubicBezTo>
                    <a:pt x="18865" y="10178"/>
                    <a:pt x="18819" y="10152"/>
                    <a:pt x="18772" y="10097"/>
                  </a:cubicBezTo>
                  <a:cubicBezTo>
                    <a:pt x="18718" y="10070"/>
                    <a:pt x="18783" y="10009"/>
                    <a:pt x="18729" y="9969"/>
                  </a:cubicBezTo>
                  <a:cubicBezTo>
                    <a:pt x="18658" y="10146"/>
                    <a:pt x="18520" y="10224"/>
                    <a:pt x="18375" y="10224"/>
                  </a:cubicBezTo>
                  <a:cubicBezTo>
                    <a:pt x="18334" y="10107"/>
                    <a:pt x="18463" y="10258"/>
                    <a:pt x="18358" y="10097"/>
                  </a:cubicBezTo>
                  <a:cubicBezTo>
                    <a:pt x="18327" y="10050"/>
                    <a:pt x="18318" y="9998"/>
                    <a:pt x="18332" y="9941"/>
                  </a:cubicBezTo>
                  <a:cubicBezTo>
                    <a:pt x="18314" y="9941"/>
                    <a:pt x="18317" y="9936"/>
                    <a:pt x="18304" y="9926"/>
                  </a:cubicBezTo>
                  <a:cubicBezTo>
                    <a:pt x="18279" y="10077"/>
                    <a:pt x="18295" y="10097"/>
                    <a:pt x="18190" y="10097"/>
                  </a:cubicBezTo>
                  <a:cubicBezTo>
                    <a:pt x="18172" y="10045"/>
                    <a:pt x="18273" y="10019"/>
                    <a:pt x="18191" y="9939"/>
                  </a:cubicBezTo>
                  <a:cubicBezTo>
                    <a:pt x="18158" y="9908"/>
                    <a:pt x="18134" y="9823"/>
                    <a:pt x="18134" y="9785"/>
                  </a:cubicBezTo>
                  <a:cubicBezTo>
                    <a:pt x="18088" y="9754"/>
                    <a:pt x="17978" y="9575"/>
                    <a:pt x="18005" y="9526"/>
                  </a:cubicBezTo>
                  <a:cubicBezTo>
                    <a:pt x="18105" y="9345"/>
                    <a:pt x="18341" y="9758"/>
                    <a:pt x="18318" y="9827"/>
                  </a:cubicBezTo>
                  <a:cubicBezTo>
                    <a:pt x="18332" y="9822"/>
                    <a:pt x="18336" y="9827"/>
                    <a:pt x="18332" y="9841"/>
                  </a:cubicBezTo>
                  <a:cubicBezTo>
                    <a:pt x="18615" y="9756"/>
                    <a:pt x="18856" y="10026"/>
                    <a:pt x="19140" y="10026"/>
                  </a:cubicBezTo>
                  <a:cubicBezTo>
                    <a:pt x="19191" y="10047"/>
                    <a:pt x="19347" y="10079"/>
                    <a:pt x="19465" y="10072"/>
                  </a:cubicBezTo>
                  <a:cubicBezTo>
                    <a:pt x="19485" y="10312"/>
                    <a:pt x="19498" y="10554"/>
                    <a:pt x="19498" y="10799"/>
                  </a:cubicBezTo>
                  <a:cubicBezTo>
                    <a:pt x="19500" y="12687"/>
                    <a:pt x="18894" y="14433"/>
                    <a:pt x="17869" y="15860"/>
                  </a:cubicBezTo>
                  <a:close/>
                  <a:moveTo>
                    <a:pt x="16109" y="8099"/>
                  </a:moveTo>
                  <a:cubicBezTo>
                    <a:pt x="16087" y="7865"/>
                    <a:pt x="16229" y="7741"/>
                    <a:pt x="16321" y="7532"/>
                  </a:cubicBezTo>
                  <a:cubicBezTo>
                    <a:pt x="16482" y="7516"/>
                    <a:pt x="16539" y="7556"/>
                    <a:pt x="16534" y="7702"/>
                  </a:cubicBezTo>
                  <a:cubicBezTo>
                    <a:pt x="16648" y="7702"/>
                    <a:pt x="16556" y="7834"/>
                    <a:pt x="16708" y="7776"/>
                  </a:cubicBezTo>
                  <a:cubicBezTo>
                    <a:pt x="16745" y="7724"/>
                    <a:pt x="16796" y="7709"/>
                    <a:pt x="16860" y="7731"/>
                  </a:cubicBezTo>
                  <a:cubicBezTo>
                    <a:pt x="16959" y="7731"/>
                    <a:pt x="16986" y="7787"/>
                    <a:pt x="17059" y="7787"/>
                  </a:cubicBezTo>
                  <a:cubicBezTo>
                    <a:pt x="17129" y="7929"/>
                    <a:pt x="17351" y="7886"/>
                    <a:pt x="17342" y="8142"/>
                  </a:cubicBezTo>
                  <a:cubicBezTo>
                    <a:pt x="17504" y="8142"/>
                    <a:pt x="17200" y="8306"/>
                    <a:pt x="17200" y="8269"/>
                  </a:cubicBezTo>
                  <a:cubicBezTo>
                    <a:pt x="17019" y="8321"/>
                    <a:pt x="16979" y="8142"/>
                    <a:pt x="16902" y="8142"/>
                  </a:cubicBezTo>
                  <a:cubicBezTo>
                    <a:pt x="16902" y="8309"/>
                    <a:pt x="16808" y="8113"/>
                    <a:pt x="16789" y="8113"/>
                  </a:cubicBezTo>
                  <a:cubicBezTo>
                    <a:pt x="16789" y="8170"/>
                    <a:pt x="16242" y="8203"/>
                    <a:pt x="16151" y="8198"/>
                  </a:cubicBezTo>
                  <a:cubicBezTo>
                    <a:pt x="16164" y="8130"/>
                    <a:pt x="16176" y="8115"/>
                    <a:pt x="16109" y="8099"/>
                  </a:cubicBezTo>
                  <a:close/>
                  <a:moveTo>
                    <a:pt x="16109" y="80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68" name="AutoShape 91"/>
            <p:cNvSpPr>
              <a:spLocks/>
            </p:cNvSpPr>
            <p:nvPr/>
          </p:nvSpPr>
          <p:spPr bwMode="auto">
            <a:xfrm>
              <a:off x="304" y="144"/>
              <a:ext cx="22" cy="7"/>
            </a:xfrm>
            <a:custGeom>
              <a:avLst/>
              <a:gdLst>
                <a:gd name="T0" fmla="*/ 0 w 20542"/>
                <a:gd name="T1" fmla="*/ 0 h 17263"/>
                <a:gd name="T2" fmla="*/ 0 w 20542"/>
                <a:gd name="T3" fmla="*/ 0 h 17263"/>
                <a:gd name="T4" fmla="*/ 0 w 20542"/>
                <a:gd name="T5" fmla="*/ 0 h 17263"/>
                <a:gd name="T6" fmla="*/ 0 w 20542"/>
                <a:gd name="T7" fmla="*/ 0 h 17263"/>
                <a:gd name="T8" fmla="*/ 0 w 20542"/>
                <a:gd name="T9" fmla="*/ 0 h 17263"/>
                <a:gd name="T10" fmla="*/ 0 w 20542"/>
                <a:gd name="T11" fmla="*/ 0 h 17263"/>
                <a:gd name="T12" fmla="*/ 0 w 20542"/>
                <a:gd name="T13" fmla="*/ 0 h 17263"/>
                <a:gd name="T14" fmla="*/ 0 w 20542"/>
                <a:gd name="T15" fmla="*/ 0 h 17263"/>
                <a:gd name="T16" fmla="*/ 0 w 20542"/>
                <a:gd name="T17" fmla="*/ 0 h 17263"/>
                <a:gd name="T18" fmla="*/ 0 w 20542"/>
                <a:gd name="T19" fmla="*/ 0 h 17263"/>
                <a:gd name="T20" fmla="*/ 0 w 20542"/>
                <a:gd name="T21" fmla="*/ 0 h 17263"/>
                <a:gd name="T22" fmla="*/ 0 w 20542"/>
                <a:gd name="T23" fmla="*/ 0 h 17263"/>
                <a:gd name="T24" fmla="*/ 0 w 20542"/>
                <a:gd name="T25" fmla="*/ 0 h 17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542" h="17263">
                  <a:moveTo>
                    <a:pt x="19936" y="4186"/>
                  </a:moveTo>
                  <a:cubicBezTo>
                    <a:pt x="18293" y="6058"/>
                    <a:pt x="18766" y="9572"/>
                    <a:pt x="16483" y="7506"/>
                  </a:cubicBezTo>
                  <a:cubicBezTo>
                    <a:pt x="16483" y="-3197"/>
                    <a:pt x="15350" y="3479"/>
                    <a:pt x="11192" y="4910"/>
                  </a:cubicBezTo>
                  <a:cubicBezTo>
                    <a:pt x="10429" y="5139"/>
                    <a:pt x="5153" y="9537"/>
                    <a:pt x="5153" y="7506"/>
                  </a:cubicBezTo>
                  <a:cubicBezTo>
                    <a:pt x="5095" y="7506"/>
                    <a:pt x="5320" y="3196"/>
                    <a:pt x="5153" y="1660"/>
                  </a:cubicBezTo>
                  <a:cubicBezTo>
                    <a:pt x="4048" y="936"/>
                    <a:pt x="4819" y="1660"/>
                    <a:pt x="4819" y="0"/>
                  </a:cubicBezTo>
                  <a:cubicBezTo>
                    <a:pt x="4281" y="0"/>
                    <a:pt x="349" y="4186"/>
                    <a:pt x="349" y="4186"/>
                  </a:cubicBezTo>
                  <a:cubicBezTo>
                    <a:pt x="3714" y="4186"/>
                    <a:pt x="0" y="10915"/>
                    <a:pt x="0" y="13316"/>
                  </a:cubicBezTo>
                  <a:cubicBezTo>
                    <a:pt x="2602" y="14058"/>
                    <a:pt x="4339" y="16655"/>
                    <a:pt x="6519" y="16655"/>
                  </a:cubicBezTo>
                  <a:cubicBezTo>
                    <a:pt x="6519" y="18403"/>
                    <a:pt x="12450" y="15824"/>
                    <a:pt x="13235" y="15824"/>
                  </a:cubicBezTo>
                  <a:cubicBezTo>
                    <a:pt x="15778" y="15824"/>
                    <a:pt x="17406" y="14729"/>
                    <a:pt x="19412" y="11621"/>
                  </a:cubicBezTo>
                  <a:cubicBezTo>
                    <a:pt x="21600" y="8265"/>
                    <a:pt x="19936" y="8530"/>
                    <a:pt x="19936" y="4186"/>
                  </a:cubicBezTo>
                  <a:close/>
                  <a:moveTo>
                    <a:pt x="19936" y="418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69" name="AutoShape 92"/>
            <p:cNvSpPr>
              <a:spLocks/>
            </p:cNvSpPr>
            <p:nvPr/>
          </p:nvSpPr>
          <p:spPr bwMode="auto">
            <a:xfrm>
              <a:off x="352" y="168"/>
              <a:ext cx="18" cy="23"/>
            </a:xfrm>
            <a:custGeom>
              <a:avLst/>
              <a:gdLst>
                <a:gd name="T0" fmla="*/ 0 w 20330"/>
                <a:gd name="T1" fmla="*/ 0 h 21462"/>
                <a:gd name="T2" fmla="*/ 0 w 20330"/>
                <a:gd name="T3" fmla="*/ 0 h 21462"/>
                <a:gd name="T4" fmla="*/ 0 w 20330"/>
                <a:gd name="T5" fmla="*/ 0 h 21462"/>
                <a:gd name="T6" fmla="*/ 0 w 20330"/>
                <a:gd name="T7" fmla="*/ 0 h 21462"/>
                <a:gd name="T8" fmla="*/ 0 w 20330"/>
                <a:gd name="T9" fmla="*/ 0 h 21462"/>
                <a:gd name="T10" fmla="*/ 0 w 20330"/>
                <a:gd name="T11" fmla="*/ 0 h 21462"/>
                <a:gd name="T12" fmla="*/ 0 w 20330"/>
                <a:gd name="T13" fmla="*/ 0 h 21462"/>
                <a:gd name="T14" fmla="*/ 0 w 20330"/>
                <a:gd name="T15" fmla="*/ 0 h 21462"/>
                <a:gd name="T16" fmla="*/ 0 w 20330"/>
                <a:gd name="T17" fmla="*/ 0 h 21462"/>
                <a:gd name="T18" fmla="*/ 0 w 20330"/>
                <a:gd name="T19" fmla="*/ 0 h 21462"/>
                <a:gd name="T20" fmla="*/ 0 w 20330"/>
                <a:gd name="T21" fmla="*/ 0 h 21462"/>
                <a:gd name="T22" fmla="*/ 0 w 20330"/>
                <a:gd name="T23" fmla="*/ 0 h 21462"/>
                <a:gd name="T24" fmla="*/ 0 w 20330"/>
                <a:gd name="T25" fmla="*/ 0 h 21462"/>
                <a:gd name="T26" fmla="*/ 0 w 20330"/>
                <a:gd name="T27" fmla="*/ 0 h 21462"/>
                <a:gd name="T28" fmla="*/ 0 w 20330"/>
                <a:gd name="T29" fmla="*/ 0 h 21462"/>
                <a:gd name="T30" fmla="*/ 0 w 20330"/>
                <a:gd name="T31" fmla="*/ 0 h 21462"/>
                <a:gd name="T32" fmla="*/ 0 w 20330"/>
                <a:gd name="T33" fmla="*/ 0 h 21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330" h="21462">
                  <a:moveTo>
                    <a:pt x="1685" y="9330"/>
                  </a:moveTo>
                  <a:cubicBezTo>
                    <a:pt x="5927" y="9330"/>
                    <a:pt x="6974" y="10452"/>
                    <a:pt x="7227" y="14183"/>
                  </a:cubicBezTo>
                  <a:cubicBezTo>
                    <a:pt x="12255" y="15539"/>
                    <a:pt x="3833" y="15223"/>
                    <a:pt x="3391" y="15223"/>
                  </a:cubicBezTo>
                  <a:cubicBezTo>
                    <a:pt x="3319" y="16960"/>
                    <a:pt x="268" y="20457"/>
                    <a:pt x="4176" y="19489"/>
                  </a:cubicBezTo>
                  <a:cubicBezTo>
                    <a:pt x="7019" y="18785"/>
                    <a:pt x="7633" y="18947"/>
                    <a:pt x="7651" y="21461"/>
                  </a:cubicBezTo>
                  <a:cubicBezTo>
                    <a:pt x="11424" y="21461"/>
                    <a:pt x="16723" y="21600"/>
                    <a:pt x="18745" y="18346"/>
                  </a:cubicBezTo>
                  <a:cubicBezTo>
                    <a:pt x="20776" y="18346"/>
                    <a:pt x="20938" y="16755"/>
                    <a:pt x="18745" y="16264"/>
                  </a:cubicBezTo>
                  <a:cubicBezTo>
                    <a:pt x="18745" y="18089"/>
                    <a:pt x="18853" y="18001"/>
                    <a:pt x="16605" y="18001"/>
                  </a:cubicBezTo>
                  <a:cubicBezTo>
                    <a:pt x="17427" y="14256"/>
                    <a:pt x="16840" y="11075"/>
                    <a:pt x="12769" y="11075"/>
                  </a:cubicBezTo>
                  <a:cubicBezTo>
                    <a:pt x="13428" y="9477"/>
                    <a:pt x="11731" y="8238"/>
                    <a:pt x="10079" y="7183"/>
                  </a:cubicBezTo>
                  <a:cubicBezTo>
                    <a:pt x="6965" y="5197"/>
                    <a:pt x="10152" y="4742"/>
                    <a:pt x="10639" y="2419"/>
                  </a:cubicBezTo>
                  <a:cubicBezTo>
                    <a:pt x="8337" y="2880"/>
                    <a:pt x="8274" y="4471"/>
                    <a:pt x="5097" y="4500"/>
                  </a:cubicBezTo>
                  <a:cubicBezTo>
                    <a:pt x="5097" y="3951"/>
                    <a:pt x="5783" y="2265"/>
                    <a:pt x="5214" y="2082"/>
                  </a:cubicBezTo>
                  <a:cubicBezTo>
                    <a:pt x="5972" y="2074"/>
                    <a:pt x="8987" y="0"/>
                    <a:pt x="5530" y="0"/>
                  </a:cubicBezTo>
                  <a:cubicBezTo>
                    <a:pt x="4032" y="4486"/>
                    <a:pt x="-662" y="88"/>
                    <a:pt x="78" y="4200"/>
                  </a:cubicBezTo>
                  <a:cubicBezTo>
                    <a:pt x="593" y="6970"/>
                    <a:pt x="1685" y="6780"/>
                    <a:pt x="1685" y="9330"/>
                  </a:cubicBezTo>
                  <a:close/>
                  <a:moveTo>
                    <a:pt x="1685" y="933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70" name="AutoShape 93"/>
            <p:cNvSpPr>
              <a:spLocks/>
            </p:cNvSpPr>
            <p:nvPr/>
          </p:nvSpPr>
          <p:spPr bwMode="auto">
            <a:xfrm>
              <a:off x="336" y="176"/>
              <a:ext cx="9" cy="11"/>
            </a:xfrm>
            <a:custGeom>
              <a:avLst/>
              <a:gdLst>
                <a:gd name="T0" fmla="*/ 0 w 15938"/>
                <a:gd name="T1" fmla="*/ 0 h 19489"/>
                <a:gd name="T2" fmla="*/ 0 w 15938"/>
                <a:gd name="T3" fmla="*/ 0 h 19489"/>
                <a:gd name="T4" fmla="*/ 0 w 15938"/>
                <a:gd name="T5" fmla="*/ 0 h 19489"/>
                <a:gd name="T6" fmla="*/ 0 w 15938"/>
                <a:gd name="T7" fmla="*/ 0 h 19489"/>
                <a:gd name="T8" fmla="*/ 0 w 15938"/>
                <a:gd name="T9" fmla="*/ 0 h 19489"/>
                <a:gd name="T10" fmla="*/ 0 w 15938"/>
                <a:gd name="T11" fmla="*/ 0 h 19489"/>
                <a:gd name="T12" fmla="*/ 0 w 15938"/>
                <a:gd name="T13" fmla="*/ 0 h 19489"/>
                <a:gd name="T14" fmla="*/ 0 w 15938"/>
                <a:gd name="T15" fmla="*/ 0 h 19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38" h="19489">
                  <a:moveTo>
                    <a:pt x="1447" y="19489"/>
                  </a:moveTo>
                  <a:cubicBezTo>
                    <a:pt x="10460" y="19334"/>
                    <a:pt x="12771" y="13571"/>
                    <a:pt x="15260" y="5681"/>
                  </a:cubicBezTo>
                  <a:cubicBezTo>
                    <a:pt x="17711" y="-2111"/>
                    <a:pt x="12911" y="1905"/>
                    <a:pt x="10498" y="2201"/>
                  </a:cubicBezTo>
                  <a:cubicBezTo>
                    <a:pt x="8430" y="3342"/>
                    <a:pt x="6949" y="-1688"/>
                    <a:pt x="6043" y="608"/>
                  </a:cubicBezTo>
                  <a:cubicBezTo>
                    <a:pt x="5264" y="2567"/>
                    <a:pt x="6668" y="4864"/>
                    <a:pt x="8673" y="4864"/>
                  </a:cubicBezTo>
                  <a:cubicBezTo>
                    <a:pt x="8149" y="6540"/>
                    <a:pt x="-3889" y="8499"/>
                    <a:pt x="2047" y="10190"/>
                  </a:cubicBezTo>
                  <a:cubicBezTo>
                    <a:pt x="1320" y="14008"/>
                    <a:pt x="-1795" y="15896"/>
                    <a:pt x="1447" y="19489"/>
                  </a:cubicBezTo>
                  <a:close/>
                  <a:moveTo>
                    <a:pt x="1447" y="19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71" name="AutoShape 94"/>
            <p:cNvSpPr>
              <a:spLocks/>
            </p:cNvSpPr>
            <p:nvPr/>
          </p:nvSpPr>
          <p:spPr bwMode="auto">
            <a:xfrm>
              <a:off x="352" y="192"/>
              <a:ext cx="2" cy="1"/>
            </a:xfrm>
            <a:custGeom>
              <a:avLst/>
              <a:gdLst>
                <a:gd name="T0" fmla="*/ 0 w 21600"/>
                <a:gd name="T1" fmla="*/ 0 h 13852"/>
                <a:gd name="T2" fmla="*/ 0 w 21600"/>
                <a:gd name="T3" fmla="*/ 0 h 13852"/>
                <a:gd name="T4" fmla="*/ 0 w 21600"/>
                <a:gd name="T5" fmla="*/ 0 h 13852"/>
                <a:gd name="T6" fmla="*/ 0 w 21600"/>
                <a:gd name="T7" fmla="*/ 0 h 13852"/>
                <a:gd name="T8" fmla="*/ 0 w 21600"/>
                <a:gd name="T9" fmla="*/ 0 h 13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13852">
                  <a:moveTo>
                    <a:pt x="0" y="4834"/>
                  </a:moveTo>
                  <a:cubicBezTo>
                    <a:pt x="3511" y="21600"/>
                    <a:pt x="21600" y="12034"/>
                    <a:pt x="21600" y="0"/>
                  </a:cubicBezTo>
                  <a:cubicBezTo>
                    <a:pt x="15647" y="0"/>
                    <a:pt x="9617" y="0"/>
                    <a:pt x="3511" y="0"/>
                  </a:cubicBezTo>
                  <a:cubicBezTo>
                    <a:pt x="4732" y="4834"/>
                    <a:pt x="3435" y="6480"/>
                    <a:pt x="0" y="4834"/>
                  </a:cubicBezTo>
                  <a:close/>
                  <a:moveTo>
                    <a:pt x="0" y="48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72" name="AutoShape 95"/>
            <p:cNvSpPr>
              <a:spLocks/>
            </p:cNvSpPr>
            <p:nvPr/>
          </p:nvSpPr>
          <p:spPr bwMode="auto">
            <a:xfrm>
              <a:off x="240" y="200"/>
              <a:ext cx="3" cy="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4954" y="20491"/>
                    <a:pt x="21600" y="16184"/>
                    <a:pt x="21600" y="0"/>
                  </a:cubicBezTo>
                  <a:cubicBezTo>
                    <a:pt x="7849" y="9201"/>
                    <a:pt x="3208" y="6526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73" name="AutoShape 96"/>
            <p:cNvSpPr>
              <a:spLocks/>
            </p:cNvSpPr>
            <p:nvPr/>
          </p:nvSpPr>
          <p:spPr bwMode="auto">
            <a:xfrm>
              <a:off x="376" y="216"/>
              <a:ext cx="3" cy="4"/>
            </a:xfrm>
            <a:custGeom>
              <a:avLst/>
              <a:gdLst>
                <a:gd name="T0" fmla="*/ 0 w 15151"/>
                <a:gd name="T1" fmla="*/ 0 h 21600"/>
                <a:gd name="T2" fmla="*/ 0 w 15151"/>
                <a:gd name="T3" fmla="*/ 0 h 21600"/>
                <a:gd name="T4" fmla="*/ 0 w 15151"/>
                <a:gd name="T5" fmla="*/ 0 h 21600"/>
                <a:gd name="T6" fmla="*/ 0 w 15151"/>
                <a:gd name="T7" fmla="*/ 0 h 21600"/>
                <a:gd name="T8" fmla="*/ 0 w 15151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51" h="21600">
                  <a:moveTo>
                    <a:pt x="10724" y="0"/>
                  </a:moveTo>
                  <a:cubicBezTo>
                    <a:pt x="11899" y="6522"/>
                    <a:pt x="8375" y="7809"/>
                    <a:pt x="0" y="3905"/>
                  </a:cubicBezTo>
                  <a:cubicBezTo>
                    <a:pt x="3373" y="13417"/>
                    <a:pt x="1667" y="15535"/>
                    <a:pt x="7124" y="21600"/>
                  </a:cubicBezTo>
                  <a:cubicBezTo>
                    <a:pt x="9284" y="12503"/>
                    <a:pt x="21600" y="3905"/>
                    <a:pt x="10724" y="0"/>
                  </a:cubicBezTo>
                  <a:close/>
                  <a:moveTo>
                    <a:pt x="1072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74" name="AutoShape 97"/>
            <p:cNvSpPr>
              <a:spLocks/>
            </p:cNvSpPr>
            <p:nvPr/>
          </p:nvSpPr>
          <p:spPr bwMode="auto">
            <a:xfrm>
              <a:off x="376" y="216"/>
              <a:ext cx="3" cy="5"/>
            </a:xfrm>
            <a:custGeom>
              <a:avLst/>
              <a:gdLst>
                <a:gd name="T0" fmla="*/ 0 w 14680"/>
                <a:gd name="T1" fmla="*/ 0 h 18108"/>
                <a:gd name="T2" fmla="*/ 0 w 14680"/>
                <a:gd name="T3" fmla="*/ 0 h 18108"/>
                <a:gd name="T4" fmla="*/ 0 w 14680"/>
                <a:gd name="T5" fmla="*/ 0 h 18108"/>
                <a:gd name="T6" fmla="*/ 0 w 14680"/>
                <a:gd name="T7" fmla="*/ 0 h 18108"/>
                <a:gd name="T8" fmla="*/ 0 w 14680"/>
                <a:gd name="T9" fmla="*/ 0 h 18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0" h="18108">
                  <a:moveTo>
                    <a:pt x="10298" y="0"/>
                  </a:moveTo>
                  <a:cubicBezTo>
                    <a:pt x="10298" y="7291"/>
                    <a:pt x="8417" y="10676"/>
                    <a:pt x="5725" y="2364"/>
                  </a:cubicBezTo>
                  <a:cubicBezTo>
                    <a:pt x="-3356" y="2364"/>
                    <a:pt x="1087" y="12243"/>
                    <a:pt x="1087" y="17618"/>
                  </a:cubicBezTo>
                  <a:cubicBezTo>
                    <a:pt x="18244" y="21600"/>
                    <a:pt x="16493" y="0"/>
                    <a:pt x="10298" y="0"/>
                  </a:cubicBezTo>
                  <a:close/>
                  <a:moveTo>
                    <a:pt x="1029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75" name="AutoShape 98"/>
            <p:cNvSpPr>
              <a:spLocks/>
            </p:cNvSpPr>
            <p:nvPr/>
          </p:nvSpPr>
          <p:spPr bwMode="auto">
            <a:xfrm>
              <a:off x="392" y="232"/>
              <a:ext cx="7" cy="3"/>
            </a:xfrm>
            <a:custGeom>
              <a:avLst/>
              <a:gdLst>
                <a:gd name="T0" fmla="*/ 0 w 21600"/>
                <a:gd name="T1" fmla="*/ 0 h 9393"/>
                <a:gd name="T2" fmla="*/ 0 w 21600"/>
                <a:gd name="T3" fmla="*/ 0 h 9393"/>
                <a:gd name="T4" fmla="*/ 0 w 21600"/>
                <a:gd name="T5" fmla="*/ 0 h 9393"/>
                <a:gd name="T6" fmla="*/ 0 w 21600"/>
                <a:gd name="T7" fmla="*/ 0 h 9393"/>
                <a:gd name="T8" fmla="*/ 0 w 21600"/>
                <a:gd name="T9" fmla="*/ 0 h 9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9393">
                  <a:moveTo>
                    <a:pt x="21600" y="0"/>
                  </a:moveTo>
                  <a:cubicBezTo>
                    <a:pt x="15130" y="2920"/>
                    <a:pt x="18136" y="5863"/>
                    <a:pt x="9453" y="3062"/>
                  </a:cubicBezTo>
                  <a:cubicBezTo>
                    <a:pt x="5701" y="1875"/>
                    <a:pt x="1732" y="-3323"/>
                    <a:pt x="0" y="3371"/>
                  </a:cubicBezTo>
                  <a:cubicBezTo>
                    <a:pt x="11016" y="4439"/>
                    <a:pt x="21600" y="18277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76" name="AutoShape 99"/>
            <p:cNvSpPr>
              <a:spLocks/>
            </p:cNvSpPr>
            <p:nvPr/>
          </p:nvSpPr>
          <p:spPr bwMode="auto">
            <a:xfrm>
              <a:off x="320" y="232"/>
              <a:ext cx="166" cy="223"/>
            </a:xfrm>
            <a:custGeom>
              <a:avLst/>
              <a:gdLst>
                <a:gd name="T0" fmla="*/ 0 w 21517"/>
                <a:gd name="T1" fmla="*/ 0 h 21336"/>
                <a:gd name="T2" fmla="*/ 0 w 21517"/>
                <a:gd name="T3" fmla="*/ 0 h 21336"/>
                <a:gd name="T4" fmla="*/ 0 w 21517"/>
                <a:gd name="T5" fmla="*/ 0 h 21336"/>
                <a:gd name="T6" fmla="*/ 0 w 21517"/>
                <a:gd name="T7" fmla="*/ 0 h 21336"/>
                <a:gd name="T8" fmla="*/ 0 w 21517"/>
                <a:gd name="T9" fmla="*/ 0 h 21336"/>
                <a:gd name="T10" fmla="*/ 0 w 21517"/>
                <a:gd name="T11" fmla="*/ 0 h 21336"/>
                <a:gd name="T12" fmla="*/ 0 w 21517"/>
                <a:gd name="T13" fmla="*/ 0 h 21336"/>
                <a:gd name="T14" fmla="*/ 0 w 21517"/>
                <a:gd name="T15" fmla="*/ 0 h 21336"/>
                <a:gd name="T16" fmla="*/ 0 w 21517"/>
                <a:gd name="T17" fmla="*/ 0 h 21336"/>
                <a:gd name="T18" fmla="*/ 0 w 21517"/>
                <a:gd name="T19" fmla="*/ 0 h 21336"/>
                <a:gd name="T20" fmla="*/ 0 w 21517"/>
                <a:gd name="T21" fmla="*/ 0 h 21336"/>
                <a:gd name="T22" fmla="*/ 0 w 21517"/>
                <a:gd name="T23" fmla="*/ 0 h 21336"/>
                <a:gd name="T24" fmla="*/ 0 w 21517"/>
                <a:gd name="T25" fmla="*/ 0 h 21336"/>
                <a:gd name="T26" fmla="*/ 0 w 21517"/>
                <a:gd name="T27" fmla="*/ 0 h 21336"/>
                <a:gd name="T28" fmla="*/ 0 w 21517"/>
                <a:gd name="T29" fmla="*/ 0 h 21336"/>
                <a:gd name="T30" fmla="*/ 0 w 21517"/>
                <a:gd name="T31" fmla="*/ 0 h 21336"/>
                <a:gd name="T32" fmla="*/ 0 w 21517"/>
                <a:gd name="T33" fmla="*/ 0 h 21336"/>
                <a:gd name="T34" fmla="*/ 0 w 21517"/>
                <a:gd name="T35" fmla="*/ 0 h 21336"/>
                <a:gd name="T36" fmla="*/ 0 w 21517"/>
                <a:gd name="T37" fmla="*/ 0 h 21336"/>
                <a:gd name="T38" fmla="*/ 0 w 21517"/>
                <a:gd name="T39" fmla="*/ 0 h 21336"/>
                <a:gd name="T40" fmla="*/ 0 w 21517"/>
                <a:gd name="T41" fmla="*/ 0 h 21336"/>
                <a:gd name="T42" fmla="*/ 0 w 21517"/>
                <a:gd name="T43" fmla="*/ 0 h 21336"/>
                <a:gd name="T44" fmla="*/ 0 w 21517"/>
                <a:gd name="T45" fmla="*/ 0 h 21336"/>
                <a:gd name="T46" fmla="*/ 0 w 21517"/>
                <a:gd name="T47" fmla="*/ 0 h 21336"/>
                <a:gd name="T48" fmla="*/ 0 w 21517"/>
                <a:gd name="T49" fmla="*/ 0 h 21336"/>
                <a:gd name="T50" fmla="*/ 0 w 21517"/>
                <a:gd name="T51" fmla="*/ 0 h 21336"/>
                <a:gd name="T52" fmla="*/ 0 w 21517"/>
                <a:gd name="T53" fmla="*/ 0 h 21336"/>
                <a:gd name="T54" fmla="*/ 0 w 21517"/>
                <a:gd name="T55" fmla="*/ 0 h 21336"/>
                <a:gd name="T56" fmla="*/ 0 w 21517"/>
                <a:gd name="T57" fmla="*/ 0 h 21336"/>
                <a:gd name="T58" fmla="*/ 0 w 21517"/>
                <a:gd name="T59" fmla="*/ 0 h 21336"/>
                <a:gd name="T60" fmla="*/ 0 w 21517"/>
                <a:gd name="T61" fmla="*/ 0 h 21336"/>
                <a:gd name="T62" fmla="*/ 0 w 21517"/>
                <a:gd name="T63" fmla="*/ 0 h 21336"/>
                <a:gd name="T64" fmla="*/ 0 w 21517"/>
                <a:gd name="T65" fmla="*/ 0 h 21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517" h="21336">
                  <a:moveTo>
                    <a:pt x="19567" y="7931"/>
                  </a:moveTo>
                  <a:cubicBezTo>
                    <a:pt x="19048" y="7904"/>
                    <a:pt x="19448" y="7845"/>
                    <a:pt x="19422" y="7719"/>
                  </a:cubicBezTo>
                  <a:cubicBezTo>
                    <a:pt x="19025" y="7719"/>
                    <a:pt x="18300" y="6676"/>
                    <a:pt x="18300" y="6418"/>
                  </a:cubicBezTo>
                  <a:cubicBezTo>
                    <a:pt x="18154" y="6364"/>
                    <a:pt x="18030" y="5984"/>
                    <a:pt x="18056" y="5984"/>
                  </a:cubicBezTo>
                  <a:cubicBezTo>
                    <a:pt x="17943" y="5729"/>
                    <a:pt x="17483" y="5519"/>
                    <a:pt x="17666" y="5262"/>
                  </a:cubicBezTo>
                  <a:cubicBezTo>
                    <a:pt x="17237" y="5072"/>
                    <a:pt x="16781" y="4416"/>
                    <a:pt x="16643" y="4106"/>
                  </a:cubicBezTo>
                  <a:cubicBezTo>
                    <a:pt x="16386" y="3964"/>
                    <a:pt x="16203" y="3565"/>
                    <a:pt x="16203" y="3348"/>
                  </a:cubicBezTo>
                  <a:cubicBezTo>
                    <a:pt x="15909" y="3348"/>
                    <a:pt x="15513" y="2695"/>
                    <a:pt x="15570" y="2445"/>
                  </a:cubicBezTo>
                  <a:cubicBezTo>
                    <a:pt x="15293" y="2445"/>
                    <a:pt x="15220" y="2082"/>
                    <a:pt x="14935" y="2082"/>
                  </a:cubicBezTo>
                  <a:cubicBezTo>
                    <a:pt x="15075" y="1777"/>
                    <a:pt x="13120" y="1748"/>
                    <a:pt x="12791" y="1721"/>
                  </a:cubicBezTo>
                  <a:cubicBezTo>
                    <a:pt x="12847" y="1475"/>
                    <a:pt x="12591" y="1324"/>
                    <a:pt x="12302" y="1324"/>
                  </a:cubicBezTo>
                  <a:cubicBezTo>
                    <a:pt x="12302" y="1706"/>
                    <a:pt x="11199" y="1748"/>
                    <a:pt x="10824" y="1733"/>
                  </a:cubicBezTo>
                  <a:cubicBezTo>
                    <a:pt x="10554" y="1724"/>
                    <a:pt x="9962" y="1667"/>
                    <a:pt x="9962" y="1432"/>
                  </a:cubicBezTo>
                  <a:cubicBezTo>
                    <a:pt x="9775" y="1397"/>
                    <a:pt x="9512" y="1432"/>
                    <a:pt x="9230" y="1432"/>
                  </a:cubicBezTo>
                  <a:cubicBezTo>
                    <a:pt x="9295" y="1188"/>
                    <a:pt x="8622" y="87"/>
                    <a:pt x="8255" y="22"/>
                  </a:cubicBezTo>
                  <a:cubicBezTo>
                    <a:pt x="8255" y="58"/>
                    <a:pt x="8255" y="96"/>
                    <a:pt x="8255" y="132"/>
                  </a:cubicBezTo>
                  <a:cubicBezTo>
                    <a:pt x="7980" y="165"/>
                    <a:pt x="6254" y="-152"/>
                    <a:pt x="6254" y="96"/>
                  </a:cubicBezTo>
                  <a:cubicBezTo>
                    <a:pt x="6047" y="96"/>
                    <a:pt x="5172" y="326"/>
                    <a:pt x="5035" y="529"/>
                  </a:cubicBezTo>
                  <a:cubicBezTo>
                    <a:pt x="4952" y="529"/>
                    <a:pt x="4156" y="817"/>
                    <a:pt x="4156" y="601"/>
                  </a:cubicBezTo>
                  <a:cubicBezTo>
                    <a:pt x="3956" y="601"/>
                    <a:pt x="3715" y="678"/>
                    <a:pt x="3619" y="817"/>
                  </a:cubicBezTo>
                  <a:cubicBezTo>
                    <a:pt x="3402" y="817"/>
                    <a:pt x="3172" y="1103"/>
                    <a:pt x="3035" y="1215"/>
                  </a:cubicBezTo>
                  <a:cubicBezTo>
                    <a:pt x="2658" y="1182"/>
                    <a:pt x="2928" y="1003"/>
                    <a:pt x="2548" y="1396"/>
                  </a:cubicBezTo>
                  <a:cubicBezTo>
                    <a:pt x="2548" y="1525"/>
                    <a:pt x="2261" y="2081"/>
                    <a:pt x="2207" y="2081"/>
                  </a:cubicBezTo>
                  <a:cubicBezTo>
                    <a:pt x="2328" y="2171"/>
                    <a:pt x="2324" y="2220"/>
                    <a:pt x="2207" y="2335"/>
                  </a:cubicBezTo>
                  <a:cubicBezTo>
                    <a:pt x="1938" y="2494"/>
                    <a:pt x="1785" y="2817"/>
                    <a:pt x="1524" y="2913"/>
                  </a:cubicBezTo>
                  <a:cubicBezTo>
                    <a:pt x="1250" y="3250"/>
                    <a:pt x="1191" y="2890"/>
                    <a:pt x="986" y="3269"/>
                  </a:cubicBezTo>
                  <a:cubicBezTo>
                    <a:pt x="875" y="3480"/>
                    <a:pt x="721" y="3638"/>
                    <a:pt x="602" y="3808"/>
                  </a:cubicBezTo>
                  <a:cubicBezTo>
                    <a:pt x="225" y="4344"/>
                    <a:pt x="207" y="4578"/>
                    <a:pt x="207" y="5081"/>
                  </a:cubicBezTo>
                  <a:cubicBezTo>
                    <a:pt x="207" y="5260"/>
                    <a:pt x="-50" y="5426"/>
                    <a:pt x="9" y="5578"/>
                  </a:cubicBezTo>
                  <a:cubicBezTo>
                    <a:pt x="89" y="5782"/>
                    <a:pt x="253" y="6208"/>
                    <a:pt x="207" y="6345"/>
                  </a:cubicBezTo>
                  <a:cubicBezTo>
                    <a:pt x="20" y="6345"/>
                    <a:pt x="-83" y="6832"/>
                    <a:pt x="258" y="6959"/>
                  </a:cubicBezTo>
                  <a:cubicBezTo>
                    <a:pt x="258" y="7279"/>
                    <a:pt x="886" y="8246"/>
                    <a:pt x="1279" y="8440"/>
                  </a:cubicBezTo>
                  <a:cubicBezTo>
                    <a:pt x="1279" y="8705"/>
                    <a:pt x="1993" y="9271"/>
                    <a:pt x="2352" y="9271"/>
                  </a:cubicBezTo>
                  <a:cubicBezTo>
                    <a:pt x="2491" y="9476"/>
                    <a:pt x="3961" y="9781"/>
                    <a:pt x="3961" y="9524"/>
                  </a:cubicBezTo>
                  <a:cubicBezTo>
                    <a:pt x="4560" y="9524"/>
                    <a:pt x="6671" y="9237"/>
                    <a:pt x="6986" y="9705"/>
                  </a:cubicBezTo>
                  <a:cubicBezTo>
                    <a:pt x="7519" y="9705"/>
                    <a:pt x="7714" y="9638"/>
                    <a:pt x="8206" y="9813"/>
                  </a:cubicBezTo>
                  <a:cubicBezTo>
                    <a:pt x="8271" y="10083"/>
                    <a:pt x="8170" y="10898"/>
                    <a:pt x="7914" y="11114"/>
                  </a:cubicBezTo>
                  <a:cubicBezTo>
                    <a:pt x="7914" y="11477"/>
                    <a:pt x="8059" y="11859"/>
                    <a:pt x="8450" y="12053"/>
                  </a:cubicBezTo>
                  <a:cubicBezTo>
                    <a:pt x="8479" y="12141"/>
                    <a:pt x="8758" y="12486"/>
                    <a:pt x="8841" y="12486"/>
                  </a:cubicBezTo>
                  <a:cubicBezTo>
                    <a:pt x="8993" y="12942"/>
                    <a:pt x="9163" y="13337"/>
                    <a:pt x="9049" y="13983"/>
                  </a:cubicBezTo>
                  <a:cubicBezTo>
                    <a:pt x="8944" y="14571"/>
                    <a:pt x="8694" y="14920"/>
                    <a:pt x="8694" y="15448"/>
                  </a:cubicBezTo>
                  <a:cubicBezTo>
                    <a:pt x="8545" y="15448"/>
                    <a:pt x="8841" y="16459"/>
                    <a:pt x="8986" y="16459"/>
                  </a:cubicBezTo>
                  <a:cubicBezTo>
                    <a:pt x="8986" y="16919"/>
                    <a:pt x="9475" y="17333"/>
                    <a:pt x="9475" y="17832"/>
                  </a:cubicBezTo>
                  <a:cubicBezTo>
                    <a:pt x="9504" y="17832"/>
                    <a:pt x="9670" y="18303"/>
                    <a:pt x="9670" y="18446"/>
                  </a:cubicBezTo>
                  <a:cubicBezTo>
                    <a:pt x="9519" y="18446"/>
                    <a:pt x="10450" y="19829"/>
                    <a:pt x="10450" y="19928"/>
                  </a:cubicBezTo>
                  <a:cubicBezTo>
                    <a:pt x="10616" y="19928"/>
                    <a:pt x="10640" y="20397"/>
                    <a:pt x="10790" y="20397"/>
                  </a:cubicBezTo>
                  <a:cubicBezTo>
                    <a:pt x="10816" y="20709"/>
                    <a:pt x="10985" y="20998"/>
                    <a:pt x="10985" y="21228"/>
                  </a:cubicBezTo>
                  <a:cubicBezTo>
                    <a:pt x="11180" y="21448"/>
                    <a:pt x="11986" y="21264"/>
                    <a:pt x="12301" y="21264"/>
                  </a:cubicBezTo>
                  <a:cubicBezTo>
                    <a:pt x="12301" y="21180"/>
                    <a:pt x="13771" y="20975"/>
                    <a:pt x="13958" y="20975"/>
                  </a:cubicBezTo>
                  <a:cubicBezTo>
                    <a:pt x="14057" y="20878"/>
                    <a:pt x="14690" y="20216"/>
                    <a:pt x="14690" y="20216"/>
                  </a:cubicBezTo>
                  <a:cubicBezTo>
                    <a:pt x="14690" y="19882"/>
                    <a:pt x="15601" y="19238"/>
                    <a:pt x="15959" y="19059"/>
                  </a:cubicBezTo>
                  <a:cubicBezTo>
                    <a:pt x="15959" y="19006"/>
                    <a:pt x="16404" y="18192"/>
                    <a:pt x="16349" y="18192"/>
                  </a:cubicBezTo>
                  <a:cubicBezTo>
                    <a:pt x="16349" y="17624"/>
                    <a:pt x="16544" y="17250"/>
                    <a:pt x="16544" y="16748"/>
                  </a:cubicBezTo>
                  <a:cubicBezTo>
                    <a:pt x="16688" y="16748"/>
                    <a:pt x="16830" y="16278"/>
                    <a:pt x="17128" y="16278"/>
                  </a:cubicBezTo>
                  <a:cubicBezTo>
                    <a:pt x="17212" y="16155"/>
                    <a:pt x="17450" y="16107"/>
                    <a:pt x="17616" y="16024"/>
                  </a:cubicBezTo>
                  <a:cubicBezTo>
                    <a:pt x="17616" y="15713"/>
                    <a:pt x="17957" y="15476"/>
                    <a:pt x="17957" y="15087"/>
                  </a:cubicBezTo>
                  <a:cubicBezTo>
                    <a:pt x="18179" y="15087"/>
                    <a:pt x="17812" y="13876"/>
                    <a:pt x="17812" y="13749"/>
                  </a:cubicBezTo>
                  <a:cubicBezTo>
                    <a:pt x="17382" y="13749"/>
                    <a:pt x="17713" y="12307"/>
                    <a:pt x="17713" y="12124"/>
                  </a:cubicBezTo>
                  <a:cubicBezTo>
                    <a:pt x="17437" y="12124"/>
                    <a:pt x="18620" y="11148"/>
                    <a:pt x="18598" y="11208"/>
                  </a:cubicBezTo>
                  <a:cubicBezTo>
                    <a:pt x="18681" y="10953"/>
                    <a:pt x="19316" y="10604"/>
                    <a:pt x="19526" y="10404"/>
                  </a:cubicBezTo>
                  <a:cubicBezTo>
                    <a:pt x="19713" y="10224"/>
                    <a:pt x="20347" y="9878"/>
                    <a:pt x="20347" y="9667"/>
                  </a:cubicBezTo>
                  <a:cubicBezTo>
                    <a:pt x="20620" y="9565"/>
                    <a:pt x="20654" y="9375"/>
                    <a:pt x="20882" y="9269"/>
                  </a:cubicBezTo>
                  <a:cubicBezTo>
                    <a:pt x="20882" y="9177"/>
                    <a:pt x="20727" y="8909"/>
                    <a:pt x="21077" y="8909"/>
                  </a:cubicBezTo>
                  <a:cubicBezTo>
                    <a:pt x="20989" y="8446"/>
                    <a:pt x="21517" y="8183"/>
                    <a:pt x="21517" y="7716"/>
                  </a:cubicBezTo>
                  <a:cubicBezTo>
                    <a:pt x="21101" y="7817"/>
                    <a:pt x="20526" y="7861"/>
                    <a:pt x="20102" y="7861"/>
                  </a:cubicBezTo>
                  <a:cubicBezTo>
                    <a:pt x="20104" y="7926"/>
                    <a:pt x="19637" y="7935"/>
                    <a:pt x="19567" y="7931"/>
                  </a:cubicBezTo>
                  <a:close/>
                  <a:moveTo>
                    <a:pt x="19567" y="793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77" name="AutoShape 100"/>
            <p:cNvSpPr>
              <a:spLocks/>
            </p:cNvSpPr>
            <p:nvPr/>
          </p:nvSpPr>
          <p:spPr bwMode="auto">
            <a:xfrm>
              <a:off x="184" y="272"/>
              <a:ext cx="3" cy="2"/>
            </a:xfrm>
            <a:custGeom>
              <a:avLst/>
              <a:gdLst>
                <a:gd name="T0" fmla="*/ 0 w 16989"/>
                <a:gd name="T1" fmla="*/ 0 h 15334"/>
                <a:gd name="T2" fmla="*/ 0 w 16989"/>
                <a:gd name="T3" fmla="*/ 0 h 15334"/>
                <a:gd name="T4" fmla="*/ 0 w 16989"/>
                <a:gd name="T5" fmla="*/ 0 h 15334"/>
                <a:gd name="T6" fmla="*/ 0 w 16989"/>
                <a:gd name="T7" fmla="*/ 0 h 15334"/>
                <a:gd name="T8" fmla="*/ 0 w 16989"/>
                <a:gd name="T9" fmla="*/ 0 h 15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9" h="15334">
                  <a:moveTo>
                    <a:pt x="5730" y="2266"/>
                  </a:moveTo>
                  <a:cubicBezTo>
                    <a:pt x="4165" y="1591"/>
                    <a:pt x="2498" y="771"/>
                    <a:pt x="900" y="0"/>
                  </a:cubicBezTo>
                  <a:cubicBezTo>
                    <a:pt x="-4611" y="21600"/>
                    <a:pt x="16989" y="17743"/>
                    <a:pt x="16989" y="4629"/>
                  </a:cubicBezTo>
                  <a:cubicBezTo>
                    <a:pt x="12159" y="7955"/>
                    <a:pt x="7839" y="13596"/>
                    <a:pt x="5730" y="2266"/>
                  </a:cubicBezTo>
                  <a:close/>
                  <a:moveTo>
                    <a:pt x="5730" y="226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78" name="AutoShape 101"/>
            <p:cNvSpPr>
              <a:spLocks/>
            </p:cNvSpPr>
            <p:nvPr/>
          </p:nvSpPr>
          <p:spPr bwMode="auto">
            <a:xfrm>
              <a:off x="192" y="272"/>
              <a:ext cx="16" cy="8"/>
            </a:xfrm>
            <a:custGeom>
              <a:avLst/>
              <a:gdLst>
                <a:gd name="T0" fmla="*/ 0 w 18999"/>
                <a:gd name="T1" fmla="*/ 0 h 20934"/>
                <a:gd name="T2" fmla="*/ 0 w 18999"/>
                <a:gd name="T3" fmla="*/ 0 h 20934"/>
                <a:gd name="T4" fmla="*/ 0 w 18999"/>
                <a:gd name="T5" fmla="*/ 0 h 20934"/>
                <a:gd name="T6" fmla="*/ 0 w 18999"/>
                <a:gd name="T7" fmla="*/ 0 h 20934"/>
                <a:gd name="T8" fmla="*/ 0 w 18999"/>
                <a:gd name="T9" fmla="*/ 0 h 20934"/>
                <a:gd name="T10" fmla="*/ 0 w 18999"/>
                <a:gd name="T11" fmla="*/ 0 h 20934"/>
                <a:gd name="T12" fmla="*/ 0 w 18999"/>
                <a:gd name="T13" fmla="*/ 0 h 20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999" h="20934">
                  <a:moveTo>
                    <a:pt x="5636" y="0"/>
                  </a:moveTo>
                  <a:cubicBezTo>
                    <a:pt x="4287" y="4948"/>
                    <a:pt x="2148" y="3040"/>
                    <a:pt x="0" y="2842"/>
                  </a:cubicBezTo>
                  <a:cubicBezTo>
                    <a:pt x="1313" y="7114"/>
                    <a:pt x="5600" y="11307"/>
                    <a:pt x="7812" y="11307"/>
                  </a:cubicBezTo>
                  <a:cubicBezTo>
                    <a:pt x="9253" y="17507"/>
                    <a:pt x="13604" y="21600"/>
                    <a:pt x="17047" y="20845"/>
                  </a:cubicBezTo>
                  <a:cubicBezTo>
                    <a:pt x="21600" y="19871"/>
                    <a:pt x="16872" y="12618"/>
                    <a:pt x="16055" y="9439"/>
                  </a:cubicBezTo>
                  <a:cubicBezTo>
                    <a:pt x="11622" y="9439"/>
                    <a:pt x="11135" y="1212"/>
                    <a:pt x="5636" y="0"/>
                  </a:cubicBezTo>
                  <a:close/>
                  <a:moveTo>
                    <a:pt x="5636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79" name="AutoShape 102"/>
            <p:cNvSpPr>
              <a:spLocks/>
            </p:cNvSpPr>
            <p:nvPr/>
          </p:nvSpPr>
          <p:spPr bwMode="auto">
            <a:xfrm>
              <a:off x="208" y="288"/>
              <a:ext cx="15" cy="4"/>
            </a:xfrm>
            <a:custGeom>
              <a:avLst/>
              <a:gdLst>
                <a:gd name="T0" fmla="*/ 0 w 21600"/>
                <a:gd name="T1" fmla="*/ 0 h 19826"/>
                <a:gd name="T2" fmla="*/ 0 w 21600"/>
                <a:gd name="T3" fmla="*/ 0 h 19826"/>
                <a:gd name="T4" fmla="*/ 0 w 21600"/>
                <a:gd name="T5" fmla="*/ 0 h 19826"/>
                <a:gd name="T6" fmla="*/ 0 w 21600"/>
                <a:gd name="T7" fmla="*/ 0 h 19826"/>
                <a:gd name="T8" fmla="*/ 0 w 21600"/>
                <a:gd name="T9" fmla="*/ 0 h 19826"/>
                <a:gd name="T10" fmla="*/ 0 w 21600"/>
                <a:gd name="T11" fmla="*/ 0 h 19826"/>
                <a:gd name="T12" fmla="*/ 0 w 21600"/>
                <a:gd name="T13" fmla="*/ 0 h 19826"/>
                <a:gd name="T14" fmla="*/ 0 w 21600"/>
                <a:gd name="T15" fmla="*/ 0 h 19826"/>
                <a:gd name="T16" fmla="*/ 0 w 21600"/>
                <a:gd name="T17" fmla="*/ 0 h 198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19826">
                  <a:moveTo>
                    <a:pt x="15657" y="0"/>
                  </a:moveTo>
                  <a:cubicBezTo>
                    <a:pt x="14560" y="9831"/>
                    <a:pt x="15657" y="658"/>
                    <a:pt x="15657" y="8204"/>
                  </a:cubicBezTo>
                  <a:cubicBezTo>
                    <a:pt x="11646" y="8446"/>
                    <a:pt x="8331" y="1662"/>
                    <a:pt x="5406" y="1662"/>
                  </a:cubicBezTo>
                  <a:cubicBezTo>
                    <a:pt x="6331" y="6612"/>
                    <a:pt x="7554" y="10212"/>
                    <a:pt x="7554" y="14712"/>
                  </a:cubicBezTo>
                  <a:cubicBezTo>
                    <a:pt x="4789" y="18069"/>
                    <a:pt x="2686" y="14712"/>
                    <a:pt x="0" y="14712"/>
                  </a:cubicBezTo>
                  <a:cubicBezTo>
                    <a:pt x="1006" y="20735"/>
                    <a:pt x="8309" y="21600"/>
                    <a:pt x="9189" y="16442"/>
                  </a:cubicBezTo>
                  <a:cubicBezTo>
                    <a:pt x="15417" y="16442"/>
                    <a:pt x="15680" y="16027"/>
                    <a:pt x="21600" y="18000"/>
                  </a:cubicBezTo>
                  <a:cubicBezTo>
                    <a:pt x="21406" y="13015"/>
                    <a:pt x="17349" y="1315"/>
                    <a:pt x="15657" y="0"/>
                  </a:cubicBezTo>
                  <a:close/>
                  <a:moveTo>
                    <a:pt x="15657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80" name="AutoShape 103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16604"/>
                <a:gd name="T1" fmla="*/ 0 h 17442"/>
                <a:gd name="T2" fmla="*/ 0 w 16604"/>
                <a:gd name="T3" fmla="*/ 0 h 17442"/>
                <a:gd name="T4" fmla="*/ 0 w 16604"/>
                <a:gd name="T5" fmla="*/ 0 h 17442"/>
                <a:gd name="T6" fmla="*/ 0 w 16604"/>
                <a:gd name="T7" fmla="*/ 0 h 174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04" h="17442">
                  <a:moveTo>
                    <a:pt x="1543" y="0"/>
                  </a:moveTo>
                  <a:cubicBezTo>
                    <a:pt x="-4492" y="21600"/>
                    <a:pt x="8577" y="17040"/>
                    <a:pt x="16563" y="17040"/>
                  </a:cubicBezTo>
                  <a:cubicBezTo>
                    <a:pt x="17108" y="7620"/>
                    <a:pt x="12116" y="1920"/>
                    <a:pt x="1543" y="0"/>
                  </a:cubicBezTo>
                  <a:close/>
                  <a:moveTo>
                    <a:pt x="1543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81" name="AutoShape 104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21600"/>
                <a:gd name="T1" fmla="*/ 0 h 12742"/>
                <a:gd name="T2" fmla="*/ 0 w 21600"/>
                <a:gd name="T3" fmla="*/ 0 h 12742"/>
                <a:gd name="T4" fmla="*/ 0 w 21600"/>
                <a:gd name="T5" fmla="*/ 0 h 12742"/>
                <a:gd name="T6" fmla="*/ 0 w 21600"/>
                <a:gd name="T7" fmla="*/ 0 h 127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2742">
                  <a:moveTo>
                    <a:pt x="0" y="12742"/>
                  </a:moveTo>
                  <a:cubicBezTo>
                    <a:pt x="7251" y="11994"/>
                    <a:pt x="14425" y="11339"/>
                    <a:pt x="21600" y="10545"/>
                  </a:cubicBezTo>
                  <a:cubicBezTo>
                    <a:pt x="17860" y="-8858"/>
                    <a:pt x="2137" y="2550"/>
                    <a:pt x="0" y="12742"/>
                  </a:cubicBezTo>
                  <a:close/>
                  <a:moveTo>
                    <a:pt x="0" y="1274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82" name="AutoShape 105"/>
            <p:cNvSpPr>
              <a:spLocks/>
            </p:cNvSpPr>
            <p:nvPr/>
          </p:nvSpPr>
          <p:spPr bwMode="auto">
            <a:xfrm>
              <a:off x="232" y="288"/>
              <a:ext cx="2" cy="1"/>
            </a:xfrm>
            <a:custGeom>
              <a:avLst/>
              <a:gdLst>
                <a:gd name="T0" fmla="*/ 0 w 17161"/>
                <a:gd name="T1" fmla="*/ 0 h 13638"/>
                <a:gd name="T2" fmla="*/ 0 w 17161"/>
                <a:gd name="T3" fmla="*/ 0 h 13638"/>
                <a:gd name="T4" fmla="*/ 0 w 17161"/>
                <a:gd name="T5" fmla="*/ 0 h 13638"/>
                <a:gd name="T6" fmla="*/ 0 w 17161"/>
                <a:gd name="T7" fmla="*/ 0 h 136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61" h="13638">
                  <a:moveTo>
                    <a:pt x="1582" y="0"/>
                  </a:moveTo>
                  <a:cubicBezTo>
                    <a:pt x="-4374" y="21600"/>
                    <a:pt x="7735" y="11073"/>
                    <a:pt x="17161" y="11073"/>
                  </a:cubicBezTo>
                  <a:cubicBezTo>
                    <a:pt x="17226" y="3353"/>
                    <a:pt x="8782" y="0"/>
                    <a:pt x="1582" y="0"/>
                  </a:cubicBezTo>
                  <a:close/>
                  <a:moveTo>
                    <a:pt x="1582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83" name="AutoShape 106"/>
            <p:cNvSpPr>
              <a:spLocks/>
            </p:cNvSpPr>
            <p:nvPr/>
          </p:nvSpPr>
          <p:spPr bwMode="auto">
            <a:xfrm>
              <a:off x="224" y="288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7500"/>
                    <a:pt x="0" y="14250"/>
                    <a:pt x="0" y="21600"/>
                  </a:cubicBezTo>
                  <a:cubicBezTo>
                    <a:pt x="8975" y="18750"/>
                    <a:pt x="12777" y="14250"/>
                    <a:pt x="21600" y="14250"/>
                  </a:cubicBezTo>
                  <a:cubicBezTo>
                    <a:pt x="21600" y="5100"/>
                    <a:pt x="9279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84" name="AutoShape 107"/>
            <p:cNvSpPr>
              <a:spLocks/>
            </p:cNvSpPr>
            <p:nvPr/>
          </p:nvSpPr>
          <p:spPr bwMode="auto">
            <a:xfrm>
              <a:off x="216" y="304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7923" y="21600"/>
                    <a:pt x="17234" y="20571"/>
                    <a:pt x="21600" y="5371"/>
                  </a:cubicBezTo>
                  <a:cubicBezTo>
                    <a:pt x="16200" y="3429"/>
                    <a:pt x="10915" y="1714"/>
                    <a:pt x="5285" y="0"/>
                  </a:cubicBezTo>
                  <a:cubicBezTo>
                    <a:pt x="3447" y="7200"/>
                    <a:pt x="1838" y="144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85" name="AutoShape 108"/>
            <p:cNvSpPr>
              <a:spLocks/>
            </p:cNvSpPr>
            <p:nvPr/>
          </p:nvSpPr>
          <p:spPr bwMode="auto">
            <a:xfrm>
              <a:off x="480" y="384"/>
              <a:ext cx="1" cy="2"/>
            </a:xfrm>
            <a:custGeom>
              <a:avLst/>
              <a:gdLst>
                <a:gd name="T0" fmla="*/ 0 w 16557"/>
                <a:gd name="T1" fmla="*/ 0 h 18344"/>
                <a:gd name="T2" fmla="*/ 0 w 16557"/>
                <a:gd name="T3" fmla="*/ 0 h 18344"/>
                <a:gd name="T4" fmla="*/ 0 w 16557"/>
                <a:gd name="T5" fmla="*/ 0 h 18344"/>
                <a:gd name="T6" fmla="*/ 0 w 16557"/>
                <a:gd name="T7" fmla="*/ 0 h 18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557" h="18344">
                  <a:moveTo>
                    <a:pt x="0" y="16234"/>
                  </a:moveTo>
                  <a:cubicBezTo>
                    <a:pt x="21600" y="21600"/>
                    <a:pt x="17408" y="16922"/>
                    <a:pt x="13033" y="0"/>
                  </a:cubicBezTo>
                  <a:cubicBezTo>
                    <a:pt x="2734" y="5916"/>
                    <a:pt x="0" y="4471"/>
                    <a:pt x="0" y="16234"/>
                  </a:cubicBezTo>
                  <a:close/>
                  <a:moveTo>
                    <a:pt x="0" y="162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</p:grpSp>
      <p:sp>
        <p:nvSpPr>
          <p:cNvPr id="87" name="AutoShape 162"/>
          <p:cNvSpPr>
            <a:spLocks/>
          </p:cNvSpPr>
          <p:nvPr/>
        </p:nvSpPr>
        <p:spPr bwMode="auto">
          <a:xfrm>
            <a:off x="507743" y="2157953"/>
            <a:ext cx="220286" cy="31169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800" y="0"/>
                </a:moveTo>
                <a:cubicBezTo>
                  <a:pt x="4833" y="0"/>
                  <a:pt x="0" y="3408"/>
                  <a:pt x="0" y="7611"/>
                </a:cubicBezTo>
                <a:cubicBezTo>
                  <a:pt x="0" y="11814"/>
                  <a:pt x="10800" y="21600"/>
                  <a:pt x="10800" y="21600"/>
                </a:cubicBezTo>
                <a:cubicBezTo>
                  <a:pt x="10800" y="21600"/>
                  <a:pt x="21600" y="11814"/>
                  <a:pt x="21600" y="7611"/>
                </a:cubicBezTo>
                <a:cubicBezTo>
                  <a:pt x="21600" y="3408"/>
                  <a:pt x="16764" y="0"/>
                  <a:pt x="10800" y="0"/>
                </a:cubicBezTo>
                <a:close/>
                <a:moveTo>
                  <a:pt x="10800" y="8844"/>
                </a:moveTo>
                <a:cubicBezTo>
                  <a:pt x="8946" y="8844"/>
                  <a:pt x="7444" y="7784"/>
                  <a:pt x="7444" y="6478"/>
                </a:cubicBezTo>
                <a:cubicBezTo>
                  <a:pt x="7444" y="5172"/>
                  <a:pt x="8946" y="4113"/>
                  <a:pt x="10800" y="4113"/>
                </a:cubicBezTo>
                <a:cubicBezTo>
                  <a:pt x="12653" y="4113"/>
                  <a:pt x="14158" y="5172"/>
                  <a:pt x="14158" y="6478"/>
                </a:cubicBezTo>
                <a:cubicBezTo>
                  <a:pt x="14157" y="7785"/>
                  <a:pt x="12653" y="8844"/>
                  <a:pt x="10800" y="8844"/>
                </a:cubicBezTo>
                <a:close/>
                <a:moveTo>
                  <a:pt x="10800" y="8844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" name="AutoShape 294"/>
          <p:cNvSpPr>
            <a:spLocks/>
          </p:cNvSpPr>
          <p:nvPr/>
        </p:nvSpPr>
        <p:spPr bwMode="auto">
          <a:xfrm>
            <a:off x="495115" y="3412187"/>
            <a:ext cx="259317" cy="224742"/>
          </a:xfrm>
          <a:custGeom>
            <a:avLst/>
            <a:gdLst>
              <a:gd name="T0" fmla="*/ 205130705 w 21600"/>
              <a:gd name="T1" fmla="*/ 0 h 21600"/>
              <a:gd name="T2" fmla="*/ 4196040 w 21600"/>
              <a:gd name="T3" fmla="*/ 0 h 21600"/>
              <a:gd name="T4" fmla="*/ 0 w 21600"/>
              <a:gd name="T5" fmla="*/ 2706042 h 21600"/>
              <a:gd name="T6" fmla="*/ 0 w 21600"/>
              <a:gd name="T7" fmla="*/ 98631558 h 21600"/>
              <a:gd name="T8" fmla="*/ 4196040 w 21600"/>
              <a:gd name="T9" fmla="*/ 101337600 h 21600"/>
              <a:gd name="T10" fmla="*/ 86231370 w 21600"/>
              <a:gd name="T11" fmla="*/ 101337600 h 21600"/>
              <a:gd name="T12" fmla="*/ 86231370 w 21600"/>
              <a:gd name="T13" fmla="*/ 109139706 h 21600"/>
              <a:gd name="T14" fmla="*/ 67876450 w 21600"/>
              <a:gd name="T15" fmla="*/ 116646190 h 21600"/>
              <a:gd name="T16" fmla="*/ 68534834 w 21600"/>
              <a:gd name="T17" fmla="*/ 118095222 h 21600"/>
              <a:gd name="T18" fmla="*/ 141479535 w 21600"/>
              <a:gd name="T19" fmla="*/ 118095222 h 21600"/>
              <a:gd name="T20" fmla="*/ 142119316 w 21600"/>
              <a:gd name="T21" fmla="*/ 116662751 h 21600"/>
              <a:gd name="T22" fmla="*/ 123211640 w 21600"/>
              <a:gd name="T23" fmla="*/ 109041214 h 21600"/>
              <a:gd name="T24" fmla="*/ 123211640 w 21600"/>
              <a:gd name="T25" fmla="*/ 101337600 h 21600"/>
              <a:gd name="T26" fmla="*/ 205130705 w 21600"/>
              <a:gd name="T27" fmla="*/ 101337600 h 21600"/>
              <a:gd name="T28" fmla="*/ 209326746 w 21600"/>
              <a:gd name="T29" fmla="*/ 98631558 h 21600"/>
              <a:gd name="T30" fmla="*/ 209326746 w 21600"/>
              <a:gd name="T31" fmla="*/ 2706042 h 21600"/>
              <a:gd name="T32" fmla="*/ 205130705 w 21600"/>
              <a:gd name="T33" fmla="*/ 0 h 21600"/>
              <a:gd name="T34" fmla="*/ 191863622 w 21600"/>
              <a:gd name="T35" fmla="*/ 74230652 h 21600"/>
              <a:gd name="T36" fmla="*/ 187667581 w 21600"/>
              <a:gd name="T37" fmla="*/ 76936771 h 21600"/>
              <a:gd name="T38" fmla="*/ 21659164 w 21600"/>
              <a:gd name="T39" fmla="*/ 76936771 h 21600"/>
              <a:gd name="T40" fmla="*/ 17463124 w 21600"/>
              <a:gd name="T41" fmla="*/ 74230652 h 21600"/>
              <a:gd name="T42" fmla="*/ 17463124 w 21600"/>
              <a:gd name="T43" fmla="*/ 13968987 h 21600"/>
              <a:gd name="T44" fmla="*/ 21659164 w 21600"/>
              <a:gd name="T45" fmla="*/ 11262945 h 21600"/>
              <a:gd name="T46" fmla="*/ 187667581 w 21600"/>
              <a:gd name="T47" fmla="*/ 11262945 h 21600"/>
              <a:gd name="T48" fmla="*/ 191863622 w 21600"/>
              <a:gd name="T49" fmla="*/ 13968987 h 21600"/>
              <a:gd name="T50" fmla="*/ 191863622 w 21600"/>
              <a:gd name="T51" fmla="*/ 74230652 h 21600"/>
              <a:gd name="T52" fmla="*/ 191863622 w 21600"/>
              <a:gd name="T53" fmla="*/ 74230652 h 216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1600" h="21600">
                <a:moveTo>
                  <a:pt x="21167" y="0"/>
                </a:moveTo>
                <a:lnTo>
                  <a:pt x="433" y="0"/>
                </a:lnTo>
                <a:cubicBezTo>
                  <a:pt x="195" y="0"/>
                  <a:pt x="0" y="223"/>
                  <a:pt x="0" y="495"/>
                </a:cubicBezTo>
                <a:lnTo>
                  <a:pt x="0" y="18040"/>
                </a:lnTo>
                <a:cubicBezTo>
                  <a:pt x="0" y="18312"/>
                  <a:pt x="195" y="18535"/>
                  <a:pt x="433" y="18535"/>
                </a:cubicBezTo>
                <a:lnTo>
                  <a:pt x="8898" y="18535"/>
                </a:lnTo>
                <a:lnTo>
                  <a:pt x="8898" y="19962"/>
                </a:lnTo>
                <a:lnTo>
                  <a:pt x="7004" y="21335"/>
                </a:lnTo>
                <a:cubicBezTo>
                  <a:pt x="6803" y="21481"/>
                  <a:pt x="6834" y="21600"/>
                  <a:pt x="7072" y="21600"/>
                </a:cubicBezTo>
                <a:lnTo>
                  <a:pt x="14599" y="21600"/>
                </a:lnTo>
                <a:cubicBezTo>
                  <a:pt x="14837" y="21600"/>
                  <a:pt x="14867" y="21482"/>
                  <a:pt x="14665" y="21338"/>
                </a:cubicBezTo>
                <a:lnTo>
                  <a:pt x="12714" y="19944"/>
                </a:lnTo>
                <a:lnTo>
                  <a:pt x="12714" y="18535"/>
                </a:lnTo>
                <a:lnTo>
                  <a:pt x="21167" y="18535"/>
                </a:lnTo>
                <a:cubicBezTo>
                  <a:pt x="21405" y="18535"/>
                  <a:pt x="21600" y="18312"/>
                  <a:pt x="21600" y="18040"/>
                </a:cubicBezTo>
                <a:lnTo>
                  <a:pt x="21600" y="495"/>
                </a:lnTo>
                <a:cubicBezTo>
                  <a:pt x="21600" y="223"/>
                  <a:pt x="21405" y="0"/>
                  <a:pt x="21167" y="0"/>
                </a:cubicBezTo>
                <a:close/>
                <a:moveTo>
                  <a:pt x="19798" y="13577"/>
                </a:moveTo>
                <a:cubicBezTo>
                  <a:pt x="19798" y="13849"/>
                  <a:pt x="19603" y="14072"/>
                  <a:pt x="19365" y="14072"/>
                </a:cubicBezTo>
                <a:lnTo>
                  <a:pt x="2235" y="14072"/>
                </a:lnTo>
                <a:cubicBezTo>
                  <a:pt x="1997" y="14072"/>
                  <a:pt x="1802" y="13849"/>
                  <a:pt x="1802" y="13577"/>
                </a:cubicBezTo>
                <a:lnTo>
                  <a:pt x="1802" y="2555"/>
                </a:lnTo>
                <a:cubicBezTo>
                  <a:pt x="1802" y="2283"/>
                  <a:pt x="1997" y="2060"/>
                  <a:pt x="2235" y="2060"/>
                </a:cubicBezTo>
                <a:lnTo>
                  <a:pt x="19365" y="2060"/>
                </a:lnTo>
                <a:cubicBezTo>
                  <a:pt x="19603" y="2060"/>
                  <a:pt x="19798" y="2283"/>
                  <a:pt x="19798" y="2555"/>
                </a:cubicBezTo>
                <a:lnTo>
                  <a:pt x="19798" y="13577"/>
                </a:lnTo>
                <a:close/>
                <a:moveTo>
                  <a:pt x="19798" y="13577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2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Problems in Large Corporations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de-DE" smtClean="0"/>
              <a:t>DB Systel GmbH | Matthias Nöll, Richard Rieb | 2017-08-30</a:t>
            </a:r>
            <a:endParaRPr lang="en-US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52C6F6EA-6ADD-43B6-963C-85EF970B7263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6" name="AutoShape 92"/>
          <p:cNvSpPr>
            <a:spLocks/>
          </p:cNvSpPr>
          <p:nvPr/>
        </p:nvSpPr>
        <p:spPr bwMode="auto">
          <a:xfrm>
            <a:off x="4317949" y="3302179"/>
            <a:ext cx="912163" cy="1969150"/>
          </a:xfrm>
          <a:custGeom>
            <a:avLst/>
            <a:gdLst/>
            <a:ahLst/>
            <a:cxnLst/>
            <a:rect l="0" t="0" r="r" b="b"/>
            <a:pathLst>
              <a:path w="17747" h="21600">
                <a:moveTo>
                  <a:pt x="17747" y="21600"/>
                </a:moveTo>
                <a:cubicBezTo>
                  <a:pt x="17747" y="21600"/>
                  <a:pt x="4344" y="20418"/>
                  <a:pt x="991" y="14747"/>
                </a:cubicBezTo>
                <a:cubicBezTo>
                  <a:pt x="-3853" y="6553"/>
                  <a:pt x="10628" y="0"/>
                  <a:pt x="10628" y="0"/>
                </a:cubicBezTo>
                <a:cubicBezTo>
                  <a:pt x="10628" y="0"/>
                  <a:pt x="8231" y="4369"/>
                  <a:pt x="8049" y="9074"/>
                </a:cubicBezTo>
                <a:cubicBezTo>
                  <a:pt x="7759" y="16592"/>
                  <a:pt x="17747" y="21600"/>
                  <a:pt x="17747" y="21600"/>
                </a:cubicBezTo>
                <a:close/>
                <a:moveTo>
                  <a:pt x="17747" y="21600"/>
                </a:moveTo>
              </a:path>
            </a:pathLst>
          </a:custGeom>
          <a:solidFill>
            <a:schemeClr val="accent5"/>
          </a:solidFill>
          <a:ln w="19050" cap="flat">
            <a:solidFill>
              <a:schemeClr val="bg1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en-US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" name="AutoShape 93"/>
          <p:cNvSpPr>
            <a:spLocks/>
          </p:cNvSpPr>
          <p:nvPr/>
        </p:nvSpPr>
        <p:spPr bwMode="auto">
          <a:xfrm>
            <a:off x="4270027" y="2475429"/>
            <a:ext cx="1608175" cy="1402830"/>
          </a:xfrm>
          <a:custGeom>
            <a:avLst/>
            <a:gdLst/>
            <a:ahLst/>
            <a:cxnLst/>
            <a:rect l="0" t="0" r="r" b="b"/>
            <a:pathLst>
              <a:path w="19574" h="18386">
                <a:moveTo>
                  <a:pt x="1036" y="18386"/>
                </a:moveTo>
                <a:cubicBezTo>
                  <a:pt x="1036" y="18386"/>
                  <a:pt x="-2026" y="9855"/>
                  <a:pt x="2377" y="4509"/>
                </a:cubicBezTo>
                <a:cubicBezTo>
                  <a:pt x="8738" y="-3214"/>
                  <a:pt x="19574" y="1325"/>
                  <a:pt x="19574" y="1325"/>
                </a:cubicBezTo>
                <a:cubicBezTo>
                  <a:pt x="19574" y="1325"/>
                  <a:pt x="14623" y="2536"/>
                  <a:pt x="10042" y="5240"/>
                </a:cubicBezTo>
                <a:cubicBezTo>
                  <a:pt x="2723" y="9562"/>
                  <a:pt x="1036" y="18386"/>
                  <a:pt x="1036" y="18386"/>
                </a:cubicBezTo>
                <a:close/>
                <a:moveTo>
                  <a:pt x="1036" y="18386"/>
                </a:moveTo>
              </a:path>
            </a:pathLst>
          </a:custGeom>
          <a:solidFill>
            <a:srgbClr val="0087B9"/>
          </a:solidFill>
          <a:ln w="19050">
            <a:solidFill>
              <a:schemeClr val="bg1"/>
            </a:solidFill>
          </a:ln>
          <a:extLst/>
        </p:spPr>
        <p:txBody>
          <a:bodyPr lIns="0" tIns="0" rIns="0" bIns="0"/>
          <a:lstStyle/>
          <a:p>
            <a:endParaRPr lang="en-US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" name="AutoShape 95"/>
          <p:cNvSpPr>
            <a:spLocks/>
          </p:cNvSpPr>
          <p:nvPr/>
        </p:nvSpPr>
        <p:spPr bwMode="auto">
          <a:xfrm>
            <a:off x="6814332" y="2366049"/>
            <a:ext cx="912163" cy="1969150"/>
          </a:xfrm>
          <a:custGeom>
            <a:avLst/>
            <a:gdLst/>
            <a:ahLst/>
            <a:cxnLst/>
            <a:rect l="0" t="0" r="r" b="b"/>
            <a:pathLst>
              <a:path w="17747" h="21600">
                <a:moveTo>
                  <a:pt x="0" y="0"/>
                </a:moveTo>
                <a:cubicBezTo>
                  <a:pt x="0" y="0"/>
                  <a:pt x="13403" y="1182"/>
                  <a:pt x="16756" y="6853"/>
                </a:cubicBezTo>
                <a:cubicBezTo>
                  <a:pt x="21600" y="15047"/>
                  <a:pt x="7119" y="21600"/>
                  <a:pt x="7119" y="21600"/>
                </a:cubicBezTo>
                <a:cubicBezTo>
                  <a:pt x="7119" y="21600"/>
                  <a:pt x="9516" y="17231"/>
                  <a:pt x="9698" y="12527"/>
                </a:cubicBezTo>
                <a:cubicBezTo>
                  <a:pt x="9989" y="5008"/>
                  <a:pt x="0" y="0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solidFill>
            <a:schemeClr val="accent2"/>
          </a:solidFill>
          <a:ln w="19050" cap="flat">
            <a:solidFill>
              <a:schemeClr val="bg1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en-US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9" name="AutoShape 94"/>
          <p:cNvSpPr>
            <a:spLocks/>
          </p:cNvSpPr>
          <p:nvPr/>
        </p:nvSpPr>
        <p:spPr bwMode="auto">
          <a:xfrm>
            <a:off x="5158102" y="2005999"/>
            <a:ext cx="1889174" cy="1115348"/>
          </a:xfrm>
          <a:custGeom>
            <a:avLst/>
            <a:gdLst/>
            <a:ahLst/>
            <a:cxnLst/>
            <a:rect l="0" t="0" r="r" b="b"/>
            <a:pathLst>
              <a:path w="21600" h="19911">
                <a:moveTo>
                  <a:pt x="0" y="8002"/>
                </a:moveTo>
                <a:cubicBezTo>
                  <a:pt x="0" y="8002"/>
                  <a:pt x="5010" y="-1689"/>
                  <a:pt x="11118" y="259"/>
                </a:cubicBezTo>
                <a:cubicBezTo>
                  <a:pt x="19942" y="3072"/>
                  <a:pt x="21600" y="19911"/>
                  <a:pt x="21600" y="19911"/>
                </a:cubicBezTo>
                <a:cubicBezTo>
                  <a:pt x="21600" y="19911"/>
                  <a:pt x="18360" y="14453"/>
                  <a:pt x="14165" y="10482"/>
                </a:cubicBezTo>
                <a:cubicBezTo>
                  <a:pt x="7461" y="4137"/>
                  <a:pt x="0" y="8002"/>
                  <a:pt x="0" y="8002"/>
                </a:cubicBezTo>
                <a:close/>
                <a:moveTo>
                  <a:pt x="0" y="8002"/>
                </a:moveTo>
              </a:path>
            </a:pathLst>
          </a:custGeom>
          <a:solidFill>
            <a:schemeClr val="accent1"/>
          </a:solidFill>
          <a:ln w="19050" cap="flat">
            <a:solidFill>
              <a:schemeClr val="bg1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en-US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0" name="AutoShape 97"/>
          <p:cNvSpPr>
            <a:spLocks/>
          </p:cNvSpPr>
          <p:nvPr/>
        </p:nvSpPr>
        <p:spPr bwMode="auto">
          <a:xfrm>
            <a:off x="5014082" y="4670369"/>
            <a:ext cx="1889174" cy="1115348"/>
          </a:xfrm>
          <a:custGeom>
            <a:avLst/>
            <a:gdLst/>
            <a:ahLst/>
            <a:cxnLst/>
            <a:rect l="0" t="0" r="r" b="b"/>
            <a:pathLst>
              <a:path w="21600" h="19911">
                <a:moveTo>
                  <a:pt x="21600" y="11909"/>
                </a:moveTo>
                <a:cubicBezTo>
                  <a:pt x="21600" y="11909"/>
                  <a:pt x="16590" y="21600"/>
                  <a:pt x="10482" y="19652"/>
                </a:cubicBezTo>
                <a:cubicBezTo>
                  <a:pt x="1658" y="16839"/>
                  <a:pt x="0" y="0"/>
                  <a:pt x="0" y="0"/>
                </a:cubicBezTo>
                <a:cubicBezTo>
                  <a:pt x="0" y="0"/>
                  <a:pt x="3240" y="5458"/>
                  <a:pt x="7435" y="9429"/>
                </a:cubicBezTo>
                <a:cubicBezTo>
                  <a:pt x="14139" y="15774"/>
                  <a:pt x="21600" y="11909"/>
                  <a:pt x="21600" y="11909"/>
                </a:cubicBezTo>
                <a:close/>
                <a:moveTo>
                  <a:pt x="21600" y="11909"/>
                </a:moveTo>
              </a:path>
            </a:pathLst>
          </a:custGeom>
          <a:solidFill>
            <a:schemeClr val="accent4"/>
          </a:solidFill>
          <a:ln w="19050" cap="flat">
            <a:solidFill>
              <a:schemeClr val="bg1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en-US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1" name="AutoShape 96"/>
          <p:cNvSpPr>
            <a:spLocks/>
          </p:cNvSpPr>
          <p:nvPr/>
        </p:nvSpPr>
        <p:spPr bwMode="auto">
          <a:xfrm>
            <a:off x="6022222" y="3915629"/>
            <a:ext cx="1608175" cy="1402830"/>
          </a:xfrm>
          <a:custGeom>
            <a:avLst/>
            <a:gdLst/>
            <a:ahLst/>
            <a:cxnLst/>
            <a:rect l="0" t="0" r="r" b="b"/>
            <a:pathLst>
              <a:path w="19574" h="18386">
                <a:moveTo>
                  <a:pt x="18538" y="0"/>
                </a:moveTo>
                <a:cubicBezTo>
                  <a:pt x="18538" y="0"/>
                  <a:pt x="21600" y="8531"/>
                  <a:pt x="17197" y="13877"/>
                </a:cubicBezTo>
                <a:cubicBezTo>
                  <a:pt x="10836" y="21600"/>
                  <a:pt x="0" y="17061"/>
                  <a:pt x="0" y="17061"/>
                </a:cubicBezTo>
                <a:cubicBezTo>
                  <a:pt x="0" y="17061"/>
                  <a:pt x="4951" y="15850"/>
                  <a:pt x="9532" y="13146"/>
                </a:cubicBezTo>
                <a:cubicBezTo>
                  <a:pt x="16851" y="8824"/>
                  <a:pt x="18538" y="0"/>
                  <a:pt x="18538" y="0"/>
                </a:cubicBezTo>
                <a:close/>
                <a:moveTo>
                  <a:pt x="18538" y="0"/>
                </a:moveTo>
              </a:path>
            </a:pathLst>
          </a:custGeom>
          <a:solidFill>
            <a:srgbClr val="0087B9"/>
          </a:solidFill>
          <a:ln w="19050">
            <a:solidFill>
              <a:schemeClr val="bg1"/>
            </a:solidFill>
          </a:ln>
          <a:extLst/>
        </p:spPr>
        <p:txBody>
          <a:bodyPr lIns="0" tIns="0" rIns="0" bIns="0"/>
          <a:lstStyle/>
          <a:p>
            <a:endParaRPr lang="en-US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3" name="TextBox 82"/>
          <p:cNvSpPr txBox="1"/>
          <p:nvPr/>
        </p:nvSpPr>
        <p:spPr>
          <a:xfrm>
            <a:off x="194519" y="2005999"/>
            <a:ext cx="3744016" cy="677074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  <p:txBody>
          <a:bodyPr wrap="square" lIns="182843" tIns="91423" rIns="182843" bIns="91423" rtlCol="0">
            <a:spAutoFit/>
          </a:bodyPr>
          <a:lstStyle/>
          <a:p>
            <a:pPr algn="r"/>
            <a:r>
              <a:rPr lang="en-US" sz="1800" b="1" dirty="0" smtClean="0">
                <a:cs typeface="Lato Regular"/>
              </a:rPr>
              <a:t>1. Structure &amp; Compliance</a:t>
            </a:r>
          </a:p>
          <a:p>
            <a:pPr algn="r"/>
            <a:r>
              <a:rPr lang="en-US" sz="1400" dirty="0" smtClean="0">
                <a:cs typeface="Lato Light"/>
              </a:rPr>
              <a:t>historically grown structures</a:t>
            </a:r>
            <a:endParaRPr lang="en-US" sz="1400" b="1" dirty="0">
              <a:cs typeface="Lato Light"/>
            </a:endParaRPr>
          </a:p>
        </p:txBody>
      </p:sp>
      <p:sp>
        <p:nvSpPr>
          <p:cNvPr id="16" name="TextBox 85"/>
          <p:cNvSpPr txBox="1"/>
          <p:nvPr/>
        </p:nvSpPr>
        <p:spPr>
          <a:xfrm>
            <a:off x="202890" y="3328570"/>
            <a:ext cx="3744016" cy="677074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  <p:txBody>
          <a:bodyPr wrap="square" lIns="182843" tIns="91423" rIns="182843" bIns="91423" rtlCol="0">
            <a:spAutoFit/>
          </a:bodyPr>
          <a:lstStyle/>
          <a:p>
            <a:pPr algn="r"/>
            <a:r>
              <a:rPr lang="en-US" sz="1800" b="1" dirty="0" smtClean="0">
                <a:cs typeface="Lato Regular"/>
              </a:rPr>
              <a:t>2. Lengthy Processes</a:t>
            </a:r>
            <a:r>
              <a:rPr lang="en-US" sz="1800" dirty="0" smtClean="0">
                <a:cs typeface="Lato Regular"/>
              </a:rPr>
              <a:t/>
            </a:r>
            <a:br>
              <a:rPr lang="en-US" sz="1800" dirty="0" smtClean="0">
                <a:cs typeface="Lato Regular"/>
              </a:rPr>
            </a:br>
            <a:r>
              <a:rPr lang="en-US" sz="1400" dirty="0">
                <a:cs typeface="Lato Light"/>
              </a:rPr>
              <a:t>coordination between the involved parties</a:t>
            </a:r>
            <a:endParaRPr lang="en-US" sz="1400" b="1" dirty="0">
              <a:cs typeface="Lato Light"/>
            </a:endParaRPr>
          </a:p>
        </p:txBody>
      </p:sp>
      <p:sp>
        <p:nvSpPr>
          <p:cNvPr id="19" name="TextBox 88"/>
          <p:cNvSpPr txBox="1"/>
          <p:nvPr/>
        </p:nvSpPr>
        <p:spPr>
          <a:xfrm>
            <a:off x="217414" y="4602909"/>
            <a:ext cx="3744015" cy="677074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  <p:txBody>
          <a:bodyPr wrap="square" lIns="182843" tIns="91423" rIns="182843" bIns="91423" rtlCol="0">
            <a:spAutoFit/>
          </a:bodyPr>
          <a:lstStyle/>
          <a:p>
            <a:pPr algn="r"/>
            <a:r>
              <a:rPr lang="en-US" sz="1800" b="1" dirty="0" smtClean="0">
                <a:cs typeface="Lato Regular"/>
              </a:rPr>
              <a:t>3. Changing </a:t>
            </a:r>
            <a:r>
              <a:rPr lang="en-US" sz="1800" b="1" dirty="0">
                <a:cs typeface="Lato Regular"/>
              </a:rPr>
              <a:t>B</a:t>
            </a:r>
            <a:r>
              <a:rPr lang="en-US" sz="1800" b="1" dirty="0" smtClean="0">
                <a:cs typeface="Lato Regular"/>
              </a:rPr>
              <a:t>usiness Models</a:t>
            </a:r>
            <a:br>
              <a:rPr lang="en-US" sz="1800" b="1" dirty="0" smtClean="0">
                <a:cs typeface="Lato Regular"/>
              </a:rPr>
            </a:br>
            <a:r>
              <a:rPr lang="en-US" sz="1400" dirty="0" smtClean="0">
                <a:cs typeface="Lato Light"/>
              </a:rPr>
              <a:t>liberalization of the railway sector</a:t>
            </a:r>
            <a:endParaRPr lang="en-US" sz="1400" b="1" dirty="0">
              <a:cs typeface="Lato Light"/>
            </a:endParaRPr>
          </a:p>
        </p:txBody>
      </p:sp>
      <p:sp>
        <p:nvSpPr>
          <p:cNvPr id="22" name="TextBox 73"/>
          <p:cNvSpPr txBox="1"/>
          <p:nvPr/>
        </p:nvSpPr>
        <p:spPr>
          <a:xfrm>
            <a:off x="8182521" y="2075597"/>
            <a:ext cx="3749301" cy="892518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  <p:txBody>
          <a:bodyPr wrap="square" lIns="182843" tIns="91423" rIns="182843" bIns="91423" rtlCol="0">
            <a:spAutoFit/>
          </a:bodyPr>
          <a:lstStyle/>
          <a:p>
            <a:pPr algn="l"/>
            <a:r>
              <a:rPr lang="en-US" sz="1800" b="1" dirty="0" smtClean="0">
                <a:cs typeface="Lato Regular"/>
              </a:rPr>
              <a:t>6. Complex System</a:t>
            </a:r>
            <a:r>
              <a:rPr lang="en-US" sz="1800" dirty="0" smtClean="0">
                <a:cs typeface="Lato Regular"/>
              </a:rPr>
              <a:t/>
            </a:r>
            <a:br>
              <a:rPr lang="en-US" sz="1800" dirty="0" smtClean="0">
                <a:cs typeface="Lato Regular"/>
              </a:rPr>
            </a:br>
            <a:r>
              <a:rPr lang="en-US" sz="1400" dirty="0">
                <a:cs typeface="Lato Regular"/>
              </a:rPr>
              <a:t>standard software not useful; many adjustments </a:t>
            </a:r>
            <a:r>
              <a:rPr lang="en-US" sz="1400" dirty="0" smtClean="0">
                <a:cs typeface="Lato Regular"/>
              </a:rPr>
              <a:t>necessary</a:t>
            </a:r>
            <a:endParaRPr lang="en-US" sz="1400" b="1" dirty="0">
              <a:cs typeface="Lato Light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8182521" y="3339023"/>
            <a:ext cx="3749301" cy="954073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  <p:txBody>
          <a:bodyPr wrap="square" lIns="182843" tIns="91423" rIns="182843" bIns="91423" rtlCol="0">
            <a:spAutoFit/>
          </a:bodyPr>
          <a:lstStyle/>
          <a:p>
            <a:pPr algn="l"/>
            <a:r>
              <a:rPr lang="en-US" sz="1800" b="1" dirty="0" smtClean="0">
                <a:cs typeface="Lato Regular"/>
              </a:rPr>
              <a:t>5. One's Own Initiative </a:t>
            </a:r>
            <a:r>
              <a:rPr lang="en-US" sz="1800" b="1" dirty="0">
                <a:cs typeface="Lato Regular"/>
              </a:rPr>
              <a:t>of </a:t>
            </a:r>
            <a:r>
              <a:rPr lang="en-US" sz="1800" b="1" dirty="0" smtClean="0">
                <a:cs typeface="Lato Regular"/>
              </a:rPr>
              <a:t>Business Areas</a:t>
            </a:r>
            <a:r>
              <a:rPr lang="en-US" sz="1600" dirty="0" smtClean="0">
                <a:cs typeface="Lato Regular"/>
              </a:rPr>
              <a:t/>
            </a:r>
            <a:br>
              <a:rPr lang="en-US" sz="1600" dirty="0" smtClean="0">
                <a:cs typeface="Lato Regular"/>
              </a:rPr>
            </a:br>
            <a:r>
              <a:rPr lang="en-US" sz="1400" dirty="0">
                <a:cs typeface="Lato Light"/>
              </a:rPr>
              <a:t>many solutions for similar problems</a:t>
            </a:r>
            <a:endParaRPr lang="en-US" sz="1400" dirty="0">
              <a:cs typeface="Lato Regular"/>
            </a:endParaRPr>
          </a:p>
        </p:txBody>
      </p:sp>
      <p:sp>
        <p:nvSpPr>
          <p:cNvPr id="28" name="TextBox 79"/>
          <p:cNvSpPr txBox="1"/>
          <p:nvPr/>
        </p:nvSpPr>
        <p:spPr>
          <a:xfrm>
            <a:off x="8182521" y="4624714"/>
            <a:ext cx="3749301" cy="892518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  <p:txBody>
          <a:bodyPr wrap="square" lIns="182843" tIns="91423" rIns="182843" bIns="91423" rtlCol="0">
            <a:spAutoFit/>
          </a:bodyPr>
          <a:lstStyle/>
          <a:p>
            <a:pPr algn="l"/>
            <a:r>
              <a:rPr lang="en-US" sz="1800" b="1" dirty="0" smtClean="0">
                <a:cs typeface="Lato Regular"/>
              </a:rPr>
              <a:t>4. No Focus on Small Projects</a:t>
            </a:r>
            <a:r>
              <a:rPr lang="en-US" sz="1800" dirty="0" smtClean="0">
                <a:cs typeface="Lato Regular"/>
              </a:rPr>
              <a:t/>
            </a:r>
            <a:br>
              <a:rPr lang="en-US" sz="1800" dirty="0" smtClean="0">
                <a:cs typeface="Lato Regular"/>
              </a:rPr>
            </a:br>
            <a:r>
              <a:rPr lang="en-US" sz="1400" dirty="0">
                <a:cs typeface="Lato Regular"/>
              </a:rPr>
              <a:t>long-standing </a:t>
            </a:r>
            <a:r>
              <a:rPr lang="en-US" sz="1400" dirty="0" smtClean="0">
                <a:cs typeface="Lato Regular"/>
              </a:rPr>
              <a:t>know how in middle and big projects</a:t>
            </a:r>
          </a:p>
        </p:txBody>
      </p:sp>
      <p:sp>
        <p:nvSpPr>
          <p:cNvPr id="30" name="Rectangle 109"/>
          <p:cNvSpPr>
            <a:spLocks/>
          </p:cNvSpPr>
          <p:nvPr/>
        </p:nvSpPr>
        <p:spPr bwMode="auto">
          <a:xfrm>
            <a:off x="4582022" y="2755690"/>
            <a:ext cx="309733" cy="25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FFFFFF"/>
                </a:solidFill>
                <a:latin typeface="DB Office" panose="020B0604020202020204" pitchFamily="34" charset="0"/>
                <a:ea typeface="Roboto Condensed Light" charset="0"/>
                <a:cs typeface="Roboto Condensed Light" charset="0"/>
                <a:sym typeface="Helvetica" charset="0"/>
              </a:rPr>
              <a:t>1</a:t>
            </a:r>
            <a:endParaRPr lang="en-US" altLang="en-US" sz="1600" dirty="0">
              <a:solidFill>
                <a:srgbClr val="FFFFFF"/>
              </a:solidFill>
              <a:latin typeface="DB Office" panose="020B0604020202020204" pitchFamily="34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  <p:sp>
        <p:nvSpPr>
          <p:cNvPr id="31" name="Rectangle 109"/>
          <p:cNvSpPr>
            <a:spLocks/>
          </p:cNvSpPr>
          <p:nvPr/>
        </p:nvSpPr>
        <p:spPr bwMode="auto">
          <a:xfrm>
            <a:off x="4365992" y="4202824"/>
            <a:ext cx="309733" cy="25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FFFFFF"/>
                </a:solidFill>
                <a:latin typeface="DB Office" panose="020B0604020202020204" pitchFamily="34" charset="0"/>
                <a:ea typeface="Roboto Condensed Light" charset="0"/>
                <a:cs typeface="Roboto Condensed Light" charset="0"/>
                <a:sym typeface="Helvetica" charset="0"/>
              </a:rPr>
              <a:t>2</a:t>
            </a:r>
          </a:p>
        </p:txBody>
      </p:sp>
      <p:sp>
        <p:nvSpPr>
          <p:cNvPr id="32" name="Rectangle 109"/>
          <p:cNvSpPr>
            <a:spLocks/>
          </p:cNvSpPr>
          <p:nvPr/>
        </p:nvSpPr>
        <p:spPr bwMode="auto">
          <a:xfrm>
            <a:off x="5802658" y="5426994"/>
            <a:ext cx="309733" cy="25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FFFFFF"/>
                </a:solidFill>
                <a:latin typeface="DB Office" panose="020B0604020202020204" pitchFamily="34" charset="0"/>
                <a:ea typeface="Roboto Condensed Light" charset="0"/>
                <a:cs typeface="Roboto Condensed Light" charset="0"/>
                <a:sym typeface="Helvetica" charset="0"/>
              </a:rPr>
              <a:t>3</a:t>
            </a:r>
            <a:endParaRPr lang="en-US" altLang="en-US" sz="1600" dirty="0">
              <a:solidFill>
                <a:srgbClr val="FFFFFF"/>
              </a:solidFill>
              <a:latin typeface="DB Office" panose="020B0604020202020204" pitchFamily="34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  <p:sp>
        <p:nvSpPr>
          <p:cNvPr id="33" name="Rectangle 109"/>
          <p:cNvSpPr>
            <a:spLocks/>
          </p:cNvSpPr>
          <p:nvPr/>
        </p:nvSpPr>
        <p:spPr bwMode="auto">
          <a:xfrm>
            <a:off x="6022222" y="2114534"/>
            <a:ext cx="309733" cy="25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FFFFFF"/>
                </a:solidFill>
                <a:latin typeface="DB Office" panose="020B0604020202020204" pitchFamily="34" charset="0"/>
                <a:ea typeface="Roboto Condensed Light" charset="0"/>
                <a:cs typeface="Roboto Condensed Light" charset="0"/>
                <a:sym typeface="Helvetica" charset="0"/>
              </a:rPr>
              <a:t>6</a:t>
            </a:r>
            <a:endParaRPr lang="en-US" altLang="en-US" sz="1600" dirty="0">
              <a:solidFill>
                <a:srgbClr val="FFFFFF"/>
              </a:solidFill>
              <a:latin typeface="DB Office" panose="020B0604020202020204" pitchFamily="34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  <p:sp>
        <p:nvSpPr>
          <p:cNvPr id="34" name="Rectangle 109"/>
          <p:cNvSpPr>
            <a:spLocks/>
          </p:cNvSpPr>
          <p:nvPr/>
        </p:nvSpPr>
        <p:spPr bwMode="auto">
          <a:xfrm>
            <a:off x="7296709" y="2978654"/>
            <a:ext cx="309733" cy="25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FFFFFF"/>
                </a:solidFill>
                <a:latin typeface="DB Office" panose="020B0604020202020204" pitchFamily="34" charset="0"/>
                <a:ea typeface="Roboto Condensed Light" charset="0"/>
                <a:cs typeface="Roboto Condensed Light" charset="0"/>
                <a:sym typeface="Helvetica" charset="0"/>
              </a:rPr>
              <a:t>5</a:t>
            </a:r>
            <a:endParaRPr lang="en-US" altLang="en-US" sz="1600" dirty="0">
              <a:solidFill>
                <a:srgbClr val="FFFFFF"/>
              </a:solidFill>
              <a:latin typeface="DB Office" panose="020B0604020202020204" pitchFamily="34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  <p:sp>
        <p:nvSpPr>
          <p:cNvPr id="35" name="Rectangle 109"/>
          <p:cNvSpPr>
            <a:spLocks/>
          </p:cNvSpPr>
          <p:nvPr/>
        </p:nvSpPr>
        <p:spPr bwMode="auto">
          <a:xfrm>
            <a:off x="7030362" y="4778904"/>
            <a:ext cx="309733" cy="25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FFFFFF"/>
                </a:solidFill>
                <a:latin typeface="DB Office" panose="020B0604020202020204" pitchFamily="34" charset="0"/>
                <a:ea typeface="Roboto Condensed Light" charset="0"/>
                <a:cs typeface="Roboto Condensed Light" charset="0"/>
                <a:sym typeface="Helvetica" charset="0"/>
              </a:rPr>
              <a:t>4</a:t>
            </a:r>
            <a:endParaRPr lang="en-US" altLang="en-US" sz="1600" dirty="0">
              <a:solidFill>
                <a:srgbClr val="FFFFFF"/>
              </a:solidFill>
              <a:latin typeface="DB Office" panose="020B0604020202020204" pitchFamily="34" charset="0"/>
              <a:ea typeface="Roboto Condensed Light" charset="0"/>
              <a:cs typeface="Roboto Condensed Light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2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</a:t>
            </a:r>
            <a:r>
              <a:rPr lang="en-US" dirty="0"/>
              <a:t>Small </a:t>
            </a:r>
            <a:r>
              <a:rPr lang="en-US" dirty="0" smtClean="0"/>
              <a:t>Solutions </a:t>
            </a:r>
            <a:r>
              <a:rPr lang="en-US" dirty="0"/>
              <a:t>P</a:t>
            </a:r>
            <a:r>
              <a:rPr lang="en-US" dirty="0" smtClean="0"/>
              <a:t>rojects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DB Systel GmbH | Matthias Nöll, Richard Rieb | 2017-08-30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BBF8D-4D66-457B-BCC5-64411FD377C1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1308997"/>
              </p:ext>
            </p:extLst>
          </p:nvPr>
        </p:nvGraphicFramePr>
        <p:xfrm>
          <a:off x="1869873" y="1340768"/>
          <a:ext cx="8458605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88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Our Foundation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DB Systel GmbH | Matthias Nöll, Richard Rieb | 2017-08-30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BBF8D-4D66-457B-BCC5-64411FD377C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Oval 14"/>
          <p:cNvSpPr/>
          <p:nvPr/>
        </p:nvSpPr>
        <p:spPr>
          <a:xfrm>
            <a:off x="973407" y="2245791"/>
            <a:ext cx="2807368" cy="28073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15"/>
          <p:cNvSpPr/>
          <p:nvPr/>
        </p:nvSpPr>
        <p:spPr>
          <a:xfrm>
            <a:off x="1287225" y="2258571"/>
            <a:ext cx="513808" cy="5138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1172" y="2361587"/>
            <a:ext cx="52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281921"/>
            <a:ext cx="2925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DB Office" panose="020B0604020202020204" pitchFamily="34" charset="0"/>
              </a:rPr>
              <a:t>STANDARDIZATION</a:t>
            </a:r>
            <a:endParaRPr lang="en-US" sz="1600" b="1" dirty="0">
              <a:latin typeface="DB Office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407" y="3809046"/>
            <a:ext cx="2807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95:5 </a:t>
            </a:r>
            <a:r>
              <a:rPr lang="en-US" sz="1400" dirty="0"/>
              <a:t>r</a:t>
            </a:r>
            <a:r>
              <a:rPr lang="en-US" sz="1400" dirty="0" smtClean="0"/>
              <a:t>ule, lean documentation, protocol of  the initial interview, cost estimate, CD, </a:t>
            </a:r>
          </a:p>
          <a:p>
            <a:pPr algn="ctr"/>
            <a:r>
              <a:rPr lang="en-US" sz="1400" dirty="0" err="1" smtClean="0"/>
              <a:t>db</a:t>
            </a:r>
            <a:r>
              <a:rPr lang="en-US" sz="1400" dirty="0" smtClean="0"/>
              <a:t> platform</a:t>
            </a:r>
            <a:endParaRPr lang="en-US" sz="1400" dirty="0"/>
          </a:p>
        </p:txBody>
      </p:sp>
      <p:sp>
        <p:nvSpPr>
          <p:cNvPr id="12" name="Oval 47"/>
          <p:cNvSpPr/>
          <p:nvPr/>
        </p:nvSpPr>
        <p:spPr>
          <a:xfrm>
            <a:off x="3472348" y="2245791"/>
            <a:ext cx="2807368" cy="2807368"/>
          </a:xfrm>
          <a:prstGeom prst="ellipse">
            <a:avLst/>
          </a:prstGeom>
          <a:solidFill>
            <a:srgbClr val="008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48"/>
          <p:cNvSpPr/>
          <p:nvPr/>
        </p:nvSpPr>
        <p:spPr>
          <a:xfrm>
            <a:off x="3786166" y="2258571"/>
            <a:ext cx="513808" cy="513808"/>
          </a:xfrm>
          <a:prstGeom prst="ellipse">
            <a:avLst/>
          </a:prstGeom>
          <a:solidFill>
            <a:srgbClr val="008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3790113" y="2361587"/>
            <a:ext cx="52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02</a:t>
            </a:r>
          </a:p>
        </p:txBody>
      </p:sp>
      <p:sp>
        <p:nvSpPr>
          <p:cNvPr id="16" name="Oval 51"/>
          <p:cNvSpPr/>
          <p:nvPr/>
        </p:nvSpPr>
        <p:spPr>
          <a:xfrm>
            <a:off x="5971291" y="2245791"/>
            <a:ext cx="2807368" cy="28073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52"/>
          <p:cNvSpPr/>
          <p:nvPr/>
        </p:nvSpPr>
        <p:spPr>
          <a:xfrm>
            <a:off x="6285109" y="2258571"/>
            <a:ext cx="513808" cy="5138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53"/>
          <p:cNvSpPr txBox="1"/>
          <p:nvPr/>
        </p:nvSpPr>
        <p:spPr>
          <a:xfrm>
            <a:off x="6289056" y="2361587"/>
            <a:ext cx="52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03</a:t>
            </a:r>
          </a:p>
        </p:txBody>
      </p:sp>
      <p:sp>
        <p:nvSpPr>
          <p:cNvPr id="20" name="Oval 55"/>
          <p:cNvSpPr/>
          <p:nvPr/>
        </p:nvSpPr>
        <p:spPr>
          <a:xfrm>
            <a:off x="8470232" y="2245791"/>
            <a:ext cx="2807368" cy="2807368"/>
          </a:xfrm>
          <a:prstGeom prst="ellipse">
            <a:avLst/>
          </a:prstGeom>
          <a:solidFill>
            <a:srgbClr val="008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56"/>
          <p:cNvSpPr/>
          <p:nvPr/>
        </p:nvSpPr>
        <p:spPr>
          <a:xfrm>
            <a:off x="8784050" y="2258571"/>
            <a:ext cx="513808" cy="513808"/>
          </a:xfrm>
          <a:prstGeom prst="ellipse">
            <a:avLst/>
          </a:prstGeom>
          <a:solidFill>
            <a:srgbClr val="008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57"/>
          <p:cNvSpPr txBox="1"/>
          <p:nvPr/>
        </p:nvSpPr>
        <p:spPr>
          <a:xfrm>
            <a:off x="8787997" y="2361587"/>
            <a:ext cx="52048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23" name="TextBox 58"/>
          <p:cNvSpPr txBox="1"/>
          <p:nvPr/>
        </p:nvSpPr>
        <p:spPr>
          <a:xfrm>
            <a:off x="3354336" y="3281921"/>
            <a:ext cx="2925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DB Office" panose="020B0604020202020204" pitchFamily="34" charset="0"/>
              </a:rPr>
              <a:t>REUSABILITY</a:t>
            </a:r>
            <a:endParaRPr lang="en-US" sz="1600" b="1" dirty="0">
              <a:latin typeface="DB Office" panose="020B0604020202020204" pitchFamily="34" charset="0"/>
            </a:endParaRPr>
          </a:p>
        </p:txBody>
      </p:sp>
      <p:sp>
        <p:nvSpPr>
          <p:cNvPr id="24" name="TextBox 59"/>
          <p:cNvSpPr txBox="1"/>
          <p:nvPr/>
        </p:nvSpPr>
        <p:spPr>
          <a:xfrm>
            <a:off x="3354336" y="3809046"/>
            <a:ext cx="2925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DB Office" panose="020B0604020202020204" pitchFamily="34" charset="0"/>
              </a:rPr>
              <a:t>Use of corporate know how, </a:t>
            </a:r>
          </a:p>
          <a:p>
            <a:pPr algn="ctr"/>
            <a:r>
              <a:rPr lang="en-US" sz="1400" dirty="0" smtClean="0">
                <a:latin typeface="DB Office" panose="020B0604020202020204" pitchFamily="34" charset="0"/>
              </a:rPr>
              <a:t>product development</a:t>
            </a:r>
          </a:p>
          <a:p>
            <a:pPr algn="ctr"/>
            <a:r>
              <a:rPr lang="en-US" sz="1400" dirty="0" smtClean="0">
                <a:latin typeface="DB Office" panose="020B0604020202020204" pitchFamily="34" charset="0"/>
              </a:rPr>
              <a:t>(Survey, Meet, </a:t>
            </a:r>
            <a:br>
              <a:rPr lang="en-US" sz="1400" dirty="0" smtClean="0">
                <a:latin typeface="DB Office" panose="020B0604020202020204" pitchFamily="34" charset="0"/>
              </a:rPr>
            </a:br>
            <a:r>
              <a:rPr lang="en-US" sz="1400" dirty="0" err="1" smtClean="0">
                <a:latin typeface="DB Office" panose="020B0604020202020204" pitchFamily="34" charset="0"/>
              </a:rPr>
              <a:t>Impulswand</a:t>
            </a:r>
            <a:r>
              <a:rPr lang="en-US" sz="1400" dirty="0" smtClean="0">
                <a:latin typeface="DB Office" panose="020B0604020202020204" pitchFamily="34" charset="0"/>
              </a:rPr>
              <a:t>)</a:t>
            </a:r>
            <a:endParaRPr lang="en-US" sz="1400" dirty="0">
              <a:latin typeface="DB Office" panose="020B0604020202020204" pitchFamily="34" charset="0"/>
            </a:endParaRPr>
          </a:p>
        </p:txBody>
      </p:sp>
      <p:sp>
        <p:nvSpPr>
          <p:cNvPr id="25" name="TextBox 60"/>
          <p:cNvSpPr txBox="1"/>
          <p:nvPr/>
        </p:nvSpPr>
        <p:spPr>
          <a:xfrm>
            <a:off x="5853278" y="3281921"/>
            <a:ext cx="2925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MAINTAINABILITY</a:t>
            </a:r>
            <a:endParaRPr lang="en-US" sz="1600" b="1" dirty="0"/>
          </a:p>
        </p:txBody>
      </p:sp>
      <p:sp>
        <p:nvSpPr>
          <p:cNvPr id="26" name="TextBox 61"/>
          <p:cNvSpPr txBox="1"/>
          <p:nvPr/>
        </p:nvSpPr>
        <p:spPr>
          <a:xfrm>
            <a:off x="5971291" y="3809046"/>
            <a:ext cx="2807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Declarative Development</a:t>
            </a:r>
            <a:br>
              <a:rPr lang="en-US" sz="1400" dirty="0" smtClean="0"/>
            </a:br>
            <a:r>
              <a:rPr lang="en-US" sz="1400" dirty="0" smtClean="0"/>
              <a:t>with APEX </a:t>
            </a:r>
            <a:r>
              <a:rPr lang="en-US" sz="1400" dirty="0" smtClean="0">
                <a:sym typeface="Wingdings" panose="05000000000000000000" pitchFamily="2" charset="2"/>
              </a:rPr>
              <a:t> easy access </a:t>
            </a:r>
          </a:p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for new developers </a:t>
            </a:r>
          </a:p>
        </p:txBody>
      </p:sp>
      <p:sp>
        <p:nvSpPr>
          <p:cNvPr id="27" name="TextBox 62"/>
          <p:cNvSpPr txBox="1"/>
          <p:nvPr/>
        </p:nvSpPr>
        <p:spPr>
          <a:xfrm>
            <a:off x="8411226" y="3281921"/>
            <a:ext cx="2925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DB Office" panose="020B0604020202020204" pitchFamily="34" charset="0"/>
              </a:rPr>
              <a:t>QUALITY BY TRANSPARENCY</a:t>
            </a:r>
            <a:endParaRPr lang="en-US" sz="1600" b="1" dirty="0">
              <a:latin typeface="DB Office" panose="020B0604020202020204" pitchFamily="34" charset="0"/>
            </a:endParaRPr>
          </a:p>
        </p:txBody>
      </p:sp>
      <p:sp>
        <p:nvSpPr>
          <p:cNvPr id="28" name="TextBox 63"/>
          <p:cNvSpPr txBox="1"/>
          <p:nvPr/>
        </p:nvSpPr>
        <p:spPr>
          <a:xfrm>
            <a:off x="8411226" y="3809046"/>
            <a:ext cx="2925381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dirty="0" smtClean="0">
                <a:latin typeface="DB Office" panose="020B0604020202020204" pitchFamily="34" charset="0"/>
              </a:rPr>
              <a:t>Early integration of customers, strong collaboration, </a:t>
            </a:r>
            <a:br>
              <a:rPr lang="en-US" sz="1467" dirty="0" smtClean="0">
                <a:latin typeface="DB Office" panose="020B0604020202020204" pitchFamily="34" charset="0"/>
              </a:rPr>
            </a:br>
            <a:r>
              <a:rPr lang="en-US" sz="1467" dirty="0" smtClean="0">
                <a:latin typeface="DB Office" panose="020B0604020202020204" pitchFamily="34" charset="0"/>
              </a:rPr>
              <a:t>multiple iterations</a:t>
            </a:r>
            <a:endParaRPr lang="en-US" sz="1467" dirty="0">
              <a:latin typeface="DB Office" panose="020B0604020202020204" pitchFamily="34" charset="0"/>
            </a:endParaRPr>
          </a:p>
        </p:txBody>
      </p:sp>
      <p:grpSp>
        <p:nvGrpSpPr>
          <p:cNvPr id="29" name="Group 108"/>
          <p:cNvGrpSpPr>
            <a:grpSpLocks noChangeAspect="1"/>
          </p:cNvGrpSpPr>
          <p:nvPr/>
        </p:nvGrpSpPr>
        <p:grpSpPr bwMode="auto">
          <a:xfrm>
            <a:off x="2026933" y="2664090"/>
            <a:ext cx="728672" cy="439200"/>
            <a:chOff x="0" y="0"/>
            <a:chExt cx="576" cy="343"/>
          </a:xfrm>
          <a:solidFill>
            <a:srgbClr val="FFFFFF"/>
          </a:solidFill>
        </p:grpSpPr>
        <p:sp>
          <p:nvSpPr>
            <p:cNvPr id="30" name="AutoShape 105"/>
            <p:cNvSpPr>
              <a:spLocks/>
            </p:cNvSpPr>
            <p:nvPr/>
          </p:nvSpPr>
          <p:spPr bwMode="auto">
            <a:xfrm>
              <a:off x="0" y="224"/>
              <a:ext cx="576" cy="1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6300" y="21600"/>
                  </a:moveTo>
                  <a:lnTo>
                    <a:pt x="21600" y="21600"/>
                  </a:lnTo>
                  <a:lnTo>
                    <a:pt x="18212" y="9983"/>
                  </a:lnTo>
                  <a:lnTo>
                    <a:pt x="6300" y="9983"/>
                  </a:lnTo>
                  <a:lnTo>
                    <a:pt x="5727" y="9983"/>
                  </a:lnTo>
                  <a:lnTo>
                    <a:pt x="5259" y="8380"/>
                  </a:lnTo>
                  <a:lnTo>
                    <a:pt x="2816" y="0"/>
                  </a:lnTo>
                  <a:lnTo>
                    <a:pt x="0" y="0"/>
                  </a:lnTo>
                  <a:lnTo>
                    <a:pt x="6300" y="21600"/>
                  </a:lnTo>
                  <a:close/>
                  <a:moveTo>
                    <a:pt x="63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AutoShape 106"/>
            <p:cNvSpPr>
              <a:spLocks/>
            </p:cNvSpPr>
            <p:nvPr/>
          </p:nvSpPr>
          <p:spPr bwMode="auto">
            <a:xfrm>
              <a:off x="0" y="112"/>
              <a:ext cx="576" cy="1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8212" y="9983"/>
                  </a:lnTo>
                  <a:lnTo>
                    <a:pt x="6300" y="9983"/>
                  </a:lnTo>
                  <a:lnTo>
                    <a:pt x="5727" y="9983"/>
                  </a:lnTo>
                  <a:lnTo>
                    <a:pt x="5260" y="8380"/>
                  </a:lnTo>
                  <a:lnTo>
                    <a:pt x="2816" y="0"/>
                  </a:lnTo>
                  <a:lnTo>
                    <a:pt x="0" y="0"/>
                  </a:lnTo>
                  <a:lnTo>
                    <a:pt x="6300" y="2160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AutoShape 107"/>
            <p:cNvSpPr>
              <a:spLocks/>
            </p:cNvSpPr>
            <p:nvPr/>
          </p:nvSpPr>
          <p:spPr bwMode="auto">
            <a:xfrm>
              <a:off x="0" y="0"/>
              <a:ext cx="576" cy="1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5300" y="0"/>
                  </a:lnTo>
                  <a:lnTo>
                    <a:pt x="0" y="0"/>
                  </a:lnTo>
                  <a:lnTo>
                    <a:pt x="6300" y="2160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3" name="Group 167"/>
          <p:cNvGrpSpPr>
            <a:grpSpLocks noChangeAspect="1"/>
          </p:cNvGrpSpPr>
          <p:nvPr/>
        </p:nvGrpSpPr>
        <p:grpSpPr bwMode="auto">
          <a:xfrm>
            <a:off x="9604052" y="2664090"/>
            <a:ext cx="553834" cy="439200"/>
            <a:chOff x="0" y="0"/>
            <a:chExt cx="401" cy="318"/>
          </a:xfrm>
          <a:solidFill>
            <a:srgbClr val="FFFFFF"/>
          </a:solidFill>
        </p:grpSpPr>
        <p:sp>
          <p:nvSpPr>
            <p:cNvPr id="34" name="AutoShape 165"/>
            <p:cNvSpPr>
              <a:spLocks/>
            </p:cNvSpPr>
            <p:nvPr/>
          </p:nvSpPr>
          <p:spPr bwMode="auto">
            <a:xfrm>
              <a:off x="0" y="72"/>
              <a:ext cx="286" cy="2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257" y="21600"/>
                  </a:moveTo>
                  <a:lnTo>
                    <a:pt x="6069" y="16864"/>
                  </a:lnTo>
                  <a:lnTo>
                    <a:pt x="21600" y="16864"/>
                  </a:lnTo>
                  <a:lnTo>
                    <a:pt x="21600" y="11806"/>
                  </a:lnTo>
                  <a:lnTo>
                    <a:pt x="7525" y="11806"/>
                  </a:lnTo>
                  <a:lnTo>
                    <a:pt x="6770" y="11806"/>
                  </a:lnTo>
                  <a:lnTo>
                    <a:pt x="6770" y="10915"/>
                  </a:lnTo>
                  <a:lnTo>
                    <a:pt x="6770" y="0"/>
                  </a:lnTo>
                  <a:lnTo>
                    <a:pt x="0" y="0"/>
                  </a:lnTo>
                  <a:lnTo>
                    <a:pt x="0" y="16864"/>
                  </a:lnTo>
                  <a:lnTo>
                    <a:pt x="2257" y="16864"/>
                  </a:lnTo>
                  <a:close/>
                  <a:moveTo>
                    <a:pt x="2257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AutoShape 166"/>
            <p:cNvSpPr>
              <a:spLocks/>
            </p:cNvSpPr>
            <p:nvPr/>
          </p:nvSpPr>
          <p:spPr bwMode="auto">
            <a:xfrm>
              <a:off x="104" y="0"/>
              <a:ext cx="297" cy="25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5518" y="16784"/>
                  </a:moveTo>
                  <a:lnTo>
                    <a:pt x="19269" y="21600"/>
                  </a:lnTo>
                  <a:lnTo>
                    <a:pt x="19269" y="16784"/>
                  </a:lnTo>
                  <a:lnTo>
                    <a:pt x="21600" y="1678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6316"/>
                  </a:lnTo>
                  <a:lnTo>
                    <a:pt x="0" y="16785"/>
                  </a:lnTo>
                  <a:lnTo>
                    <a:pt x="13520" y="16785"/>
                  </a:lnTo>
                  <a:lnTo>
                    <a:pt x="15518" y="16785"/>
                  </a:lnTo>
                  <a:close/>
                  <a:moveTo>
                    <a:pt x="18036" y="6640"/>
                  </a:moveTo>
                  <a:cubicBezTo>
                    <a:pt x="18944" y="6640"/>
                    <a:pt x="19679" y="7496"/>
                    <a:pt x="19679" y="8550"/>
                  </a:cubicBezTo>
                  <a:cubicBezTo>
                    <a:pt x="19679" y="9605"/>
                    <a:pt x="18944" y="10460"/>
                    <a:pt x="18036" y="10460"/>
                  </a:cubicBezTo>
                  <a:cubicBezTo>
                    <a:pt x="17127" y="10460"/>
                    <a:pt x="16392" y="9605"/>
                    <a:pt x="16392" y="8550"/>
                  </a:cubicBezTo>
                  <a:cubicBezTo>
                    <a:pt x="16392" y="7496"/>
                    <a:pt x="17127" y="6640"/>
                    <a:pt x="18036" y="6640"/>
                  </a:cubicBezTo>
                  <a:moveTo>
                    <a:pt x="4218" y="10460"/>
                  </a:moveTo>
                  <a:cubicBezTo>
                    <a:pt x="3309" y="10460"/>
                    <a:pt x="2572" y="9605"/>
                    <a:pt x="2572" y="8550"/>
                  </a:cubicBezTo>
                  <a:cubicBezTo>
                    <a:pt x="2572" y="7496"/>
                    <a:pt x="3309" y="6640"/>
                    <a:pt x="4218" y="6640"/>
                  </a:cubicBezTo>
                  <a:cubicBezTo>
                    <a:pt x="5125" y="6640"/>
                    <a:pt x="5861" y="7496"/>
                    <a:pt x="5861" y="8550"/>
                  </a:cubicBezTo>
                  <a:cubicBezTo>
                    <a:pt x="5861" y="9605"/>
                    <a:pt x="5126" y="10460"/>
                    <a:pt x="4218" y="10460"/>
                  </a:cubicBezTo>
                  <a:moveTo>
                    <a:pt x="8823" y="10460"/>
                  </a:moveTo>
                  <a:cubicBezTo>
                    <a:pt x="7914" y="10460"/>
                    <a:pt x="7179" y="9605"/>
                    <a:pt x="7179" y="8550"/>
                  </a:cubicBezTo>
                  <a:cubicBezTo>
                    <a:pt x="7179" y="7496"/>
                    <a:pt x="7915" y="6640"/>
                    <a:pt x="8823" y="6640"/>
                  </a:cubicBezTo>
                  <a:cubicBezTo>
                    <a:pt x="9732" y="6640"/>
                    <a:pt x="10467" y="7496"/>
                    <a:pt x="10467" y="8550"/>
                  </a:cubicBezTo>
                  <a:cubicBezTo>
                    <a:pt x="10467" y="9605"/>
                    <a:pt x="9732" y="10460"/>
                    <a:pt x="8823" y="10460"/>
                  </a:cubicBezTo>
                  <a:moveTo>
                    <a:pt x="13429" y="10460"/>
                  </a:moveTo>
                  <a:cubicBezTo>
                    <a:pt x="12522" y="10460"/>
                    <a:pt x="11784" y="9605"/>
                    <a:pt x="11784" y="8550"/>
                  </a:cubicBezTo>
                  <a:cubicBezTo>
                    <a:pt x="11784" y="7496"/>
                    <a:pt x="12522" y="6640"/>
                    <a:pt x="13429" y="6640"/>
                  </a:cubicBezTo>
                  <a:cubicBezTo>
                    <a:pt x="13459" y="6640"/>
                    <a:pt x="13490" y="6645"/>
                    <a:pt x="13519" y="6646"/>
                  </a:cubicBezTo>
                  <a:cubicBezTo>
                    <a:pt x="14385" y="6700"/>
                    <a:pt x="15073" y="7531"/>
                    <a:pt x="15073" y="8550"/>
                  </a:cubicBezTo>
                  <a:cubicBezTo>
                    <a:pt x="15073" y="9570"/>
                    <a:pt x="14385" y="10399"/>
                    <a:pt x="13519" y="10453"/>
                  </a:cubicBezTo>
                  <a:cubicBezTo>
                    <a:pt x="13490" y="10457"/>
                    <a:pt x="13459" y="10460"/>
                    <a:pt x="13429" y="104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6" name="AutoShape 385"/>
          <p:cNvSpPr>
            <a:spLocks noChangeAspect="1"/>
          </p:cNvSpPr>
          <p:nvPr/>
        </p:nvSpPr>
        <p:spPr bwMode="auto">
          <a:xfrm>
            <a:off x="7145914" y="2664090"/>
            <a:ext cx="439200" cy="439200"/>
          </a:xfrm>
          <a:custGeom>
            <a:avLst/>
            <a:gdLst>
              <a:gd name="T0" fmla="*/ 144185146 w 21600"/>
              <a:gd name="T1" fmla="*/ 73710459 h 21600"/>
              <a:gd name="T2" fmla="*/ 94377718 w 21600"/>
              <a:gd name="T3" fmla="*/ 214275612 h 21600"/>
              <a:gd name="T4" fmla="*/ 51358014 w 21600"/>
              <a:gd name="T5" fmla="*/ 147831052 h 21600"/>
              <a:gd name="T6" fmla="*/ 23253074 w 21600"/>
              <a:gd name="T7" fmla="*/ 174106193 h 21600"/>
              <a:gd name="T8" fmla="*/ 15709216 w 21600"/>
              <a:gd name="T9" fmla="*/ 181159546 h 21600"/>
              <a:gd name="T10" fmla="*/ 0 w 21600"/>
              <a:gd name="T11" fmla="*/ 167584098 h 21600"/>
              <a:gd name="T12" fmla="*/ 55653770 w 21600"/>
              <a:gd name="T13" fmla="*/ 115562650 h 21600"/>
              <a:gd name="T14" fmla="*/ 88517791 w 21600"/>
              <a:gd name="T15" fmla="*/ 166311460 h 21600"/>
              <a:gd name="T16" fmla="*/ 147433247 w 21600"/>
              <a:gd name="T17" fmla="*/ 0 h 21600"/>
              <a:gd name="T18" fmla="*/ 201377076 w 21600"/>
              <a:gd name="T19" fmla="*/ 208177236 h 21600"/>
              <a:gd name="T20" fmla="*/ 246345171 w 21600"/>
              <a:gd name="T21" fmla="*/ 66140591 h 21600"/>
              <a:gd name="T22" fmla="*/ 286355233 w 21600"/>
              <a:gd name="T23" fmla="*/ 193793730 h 21600"/>
              <a:gd name="T24" fmla="*/ 265382858 w 21600"/>
              <a:gd name="T25" fmla="*/ 199109973 h 21600"/>
              <a:gd name="T26" fmla="*/ 246238897 w 21600"/>
              <a:gd name="T27" fmla="*/ 137980497 h 21600"/>
              <a:gd name="T28" fmla="*/ 199269436 w 21600"/>
              <a:gd name="T29" fmla="*/ 286355233 h 21600"/>
              <a:gd name="T30" fmla="*/ 144185146 w 21600"/>
              <a:gd name="T31" fmla="*/ 73710459 h 21600"/>
              <a:gd name="T32" fmla="*/ 144185146 w 21600"/>
              <a:gd name="T33" fmla="*/ 73710459 h 216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600" h="21600">
                <a:moveTo>
                  <a:pt x="10876" y="5560"/>
                </a:moveTo>
                <a:lnTo>
                  <a:pt x="7119" y="16163"/>
                </a:lnTo>
                <a:lnTo>
                  <a:pt x="3874" y="11151"/>
                </a:lnTo>
                <a:lnTo>
                  <a:pt x="1754" y="13133"/>
                </a:lnTo>
                <a:lnTo>
                  <a:pt x="1185" y="13665"/>
                </a:lnTo>
                <a:lnTo>
                  <a:pt x="0" y="12641"/>
                </a:lnTo>
                <a:lnTo>
                  <a:pt x="4198" y="8717"/>
                </a:lnTo>
                <a:lnTo>
                  <a:pt x="6677" y="12545"/>
                </a:lnTo>
                <a:lnTo>
                  <a:pt x="11121" y="0"/>
                </a:lnTo>
                <a:lnTo>
                  <a:pt x="15190" y="15703"/>
                </a:lnTo>
                <a:lnTo>
                  <a:pt x="18582" y="4989"/>
                </a:lnTo>
                <a:lnTo>
                  <a:pt x="21600" y="14618"/>
                </a:lnTo>
                <a:lnTo>
                  <a:pt x="20018" y="15019"/>
                </a:lnTo>
                <a:lnTo>
                  <a:pt x="18574" y="10408"/>
                </a:lnTo>
                <a:lnTo>
                  <a:pt x="15031" y="21600"/>
                </a:lnTo>
                <a:lnTo>
                  <a:pt x="10876" y="5560"/>
                </a:lnTo>
                <a:close/>
                <a:moveTo>
                  <a:pt x="10876" y="5560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sz="9598"/>
          </a:p>
        </p:txBody>
      </p:sp>
      <p:sp>
        <p:nvSpPr>
          <p:cNvPr id="37" name="AutoShape 828"/>
          <p:cNvSpPr>
            <a:spLocks noChangeAspect="1"/>
          </p:cNvSpPr>
          <p:nvPr/>
        </p:nvSpPr>
        <p:spPr bwMode="auto">
          <a:xfrm>
            <a:off x="4644316" y="2664090"/>
            <a:ext cx="559358" cy="439200"/>
          </a:xfrm>
          <a:custGeom>
            <a:avLst/>
            <a:gdLst>
              <a:gd name="T0" fmla="*/ 192357908 w 21600"/>
              <a:gd name="T1" fmla="*/ 34212465 h 21600"/>
              <a:gd name="T2" fmla="*/ 192357908 w 21600"/>
              <a:gd name="T3" fmla="*/ 9816758 h 21600"/>
              <a:gd name="T4" fmla="*/ 163506979 w 21600"/>
              <a:gd name="T5" fmla="*/ 9816758 h 21600"/>
              <a:gd name="T6" fmla="*/ 134657032 w 21600"/>
              <a:gd name="T7" fmla="*/ 9816758 h 21600"/>
              <a:gd name="T8" fmla="*/ 127708521 w 21600"/>
              <a:gd name="T9" fmla="*/ 9816758 h 21600"/>
              <a:gd name="T10" fmla="*/ 105807085 w 21600"/>
              <a:gd name="T11" fmla="*/ 9816758 h 21600"/>
              <a:gd name="T12" fmla="*/ 105807085 w 21600"/>
              <a:gd name="T13" fmla="*/ 0 h 21600"/>
              <a:gd name="T14" fmla="*/ 41157796 w 21600"/>
              <a:gd name="T15" fmla="*/ 0 h 21600"/>
              <a:gd name="T16" fmla="*/ 41157796 w 21600"/>
              <a:gd name="T17" fmla="*/ 36904 h 21600"/>
              <a:gd name="T18" fmla="*/ 14904983 w 21600"/>
              <a:gd name="T19" fmla="*/ 12678750 h 21600"/>
              <a:gd name="T20" fmla="*/ 14904983 w 21600"/>
              <a:gd name="T21" fmla="*/ 34212465 h 21600"/>
              <a:gd name="T22" fmla="*/ 0 w 21600"/>
              <a:gd name="T23" fmla="*/ 34212465 h 21600"/>
              <a:gd name="T24" fmla="*/ 0 w 21600"/>
              <a:gd name="T25" fmla="*/ 79564105 h 21600"/>
              <a:gd name="T26" fmla="*/ 209326746 w 21600"/>
              <a:gd name="T27" fmla="*/ 79564105 h 21600"/>
              <a:gd name="T28" fmla="*/ 209326746 w 21600"/>
              <a:gd name="T29" fmla="*/ 34212465 h 21600"/>
              <a:gd name="T30" fmla="*/ 192357908 w 21600"/>
              <a:gd name="T31" fmla="*/ 34212465 h 21600"/>
              <a:gd name="T32" fmla="*/ 181910625 w 21600"/>
              <a:gd name="T33" fmla="*/ 14859352 h 21600"/>
              <a:gd name="T34" fmla="*/ 181910625 w 21600"/>
              <a:gd name="T35" fmla="*/ 34212465 h 21600"/>
              <a:gd name="T36" fmla="*/ 163506979 w 21600"/>
              <a:gd name="T37" fmla="*/ 34212465 h 21600"/>
              <a:gd name="T38" fmla="*/ 163506979 w 21600"/>
              <a:gd name="T39" fmla="*/ 14859352 h 21600"/>
              <a:gd name="T40" fmla="*/ 181910625 w 21600"/>
              <a:gd name="T41" fmla="*/ 14859352 h 21600"/>
              <a:gd name="T42" fmla="*/ 138165448 w 21600"/>
              <a:gd name="T43" fmla="*/ 14859352 h 21600"/>
              <a:gd name="T44" fmla="*/ 153060777 w 21600"/>
              <a:gd name="T45" fmla="*/ 14859352 h 21600"/>
              <a:gd name="T46" fmla="*/ 153060777 w 21600"/>
              <a:gd name="T47" fmla="*/ 34212465 h 21600"/>
              <a:gd name="T48" fmla="*/ 134666775 w 21600"/>
              <a:gd name="T49" fmla="*/ 34212465 h 21600"/>
              <a:gd name="T50" fmla="*/ 134666775 w 21600"/>
              <a:gd name="T51" fmla="*/ 14859352 h 21600"/>
              <a:gd name="T52" fmla="*/ 138165448 w 21600"/>
              <a:gd name="T53" fmla="*/ 14859352 h 21600"/>
              <a:gd name="T54" fmla="*/ 130770593 w 21600"/>
              <a:gd name="T55" fmla="*/ 63463600 h 21600"/>
              <a:gd name="T56" fmla="*/ 78438906 w 21600"/>
              <a:gd name="T57" fmla="*/ 63463600 h 21600"/>
              <a:gd name="T58" fmla="*/ 78438906 w 21600"/>
              <a:gd name="T59" fmla="*/ 50840201 h 21600"/>
              <a:gd name="T60" fmla="*/ 130770593 w 21600"/>
              <a:gd name="T61" fmla="*/ 50840201 h 21600"/>
              <a:gd name="T62" fmla="*/ 130770593 w 21600"/>
              <a:gd name="T63" fmla="*/ 63463600 h 21600"/>
              <a:gd name="T64" fmla="*/ 109305857 w 21600"/>
              <a:gd name="T65" fmla="*/ 14859352 h 21600"/>
              <a:gd name="T66" fmla="*/ 124219591 w 21600"/>
              <a:gd name="T67" fmla="*/ 14859352 h 21600"/>
              <a:gd name="T68" fmla="*/ 124219591 w 21600"/>
              <a:gd name="T69" fmla="*/ 34212465 h 21600"/>
              <a:gd name="T70" fmla="*/ 105816927 w 21600"/>
              <a:gd name="T71" fmla="*/ 34212465 h 21600"/>
              <a:gd name="T72" fmla="*/ 105816927 w 21600"/>
              <a:gd name="T73" fmla="*/ 14859352 h 21600"/>
              <a:gd name="T74" fmla="*/ 109305857 w 21600"/>
              <a:gd name="T75" fmla="*/ 14859352 h 21600"/>
              <a:gd name="T76" fmla="*/ 25352256 w 21600"/>
              <a:gd name="T77" fmla="*/ 17721344 h 21600"/>
              <a:gd name="T78" fmla="*/ 51614723 w 21600"/>
              <a:gd name="T79" fmla="*/ 17721344 h 21600"/>
              <a:gd name="T80" fmla="*/ 51614723 w 21600"/>
              <a:gd name="T81" fmla="*/ 5042656 h 21600"/>
              <a:gd name="T82" fmla="*/ 95359900 w 21600"/>
              <a:gd name="T83" fmla="*/ 5042656 h 21600"/>
              <a:gd name="T84" fmla="*/ 95359900 w 21600"/>
              <a:gd name="T85" fmla="*/ 34212465 h 21600"/>
              <a:gd name="T86" fmla="*/ 25352256 w 21600"/>
              <a:gd name="T87" fmla="*/ 34212465 h 21600"/>
              <a:gd name="T88" fmla="*/ 25352256 w 21600"/>
              <a:gd name="T89" fmla="*/ 17721344 h 21600"/>
              <a:gd name="T90" fmla="*/ 25352256 w 21600"/>
              <a:gd name="T91" fmla="*/ 17721344 h 216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600" h="21600">
                <a:moveTo>
                  <a:pt x="19849" y="9288"/>
                </a:moveTo>
                <a:lnTo>
                  <a:pt x="19849" y="2665"/>
                </a:lnTo>
                <a:lnTo>
                  <a:pt x="16872" y="2665"/>
                </a:lnTo>
                <a:lnTo>
                  <a:pt x="13895" y="2665"/>
                </a:lnTo>
                <a:lnTo>
                  <a:pt x="13178" y="2665"/>
                </a:lnTo>
                <a:lnTo>
                  <a:pt x="10918" y="2665"/>
                </a:lnTo>
                <a:lnTo>
                  <a:pt x="10918" y="0"/>
                </a:lnTo>
                <a:lnTo>
                  <a:pt x="4247" y="0"/>
                </a:lnTo>
                <a:lnTo>
                  <a:pt x="4247" y="10"/>
                </a:lnTo>
                <a:lnTo>
                  <a:pt x="1538" y="3442"/>
                </a:lnTo>
                <a:lnTo>
                  <a:pt x="1538" y="9288"/>
                </a:lnTo>
                <a:lnTo>
                  <a:pt x="0" y="9288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9288"/>
                </a:lnTo>
                <a:lnTo>
                  <a:pt x="19849" y="9288"/>
                </a:lnTo>
                <a:close/>
                <a:moveTo>
                  <a:pt x="18771" y="4034"/>
                </a:moveTo>
                <a:lnTo>
                  <a:pt x="18771" y="9288"/>
                </a:lnTo>
                <a:lnTo>
                  <a:pt x="16872" y="9288"/>
                </a:lnTo>
                <a:lnTo>
                  <a:pt x="16872" y="4034"/>
                </a:lnTo>
                <a:lnTo>
                  <a:pt x="18771" y="4034"/>
                </a:lnTo>
                <a:close/>
                <a:moveTo>
                  <a:pt x="14257" y="4034"/>
                </a:moveTo>
                <a:lnTo>
                  <a:pt x="15794" y="4034"/>
                </a:lnTo>
                <a:lnTo>
                  <a:pt x="15794" y="9288"/>
                </a:lnTo>
                <a:lnTo>
                  <a:pt x="13896" y="9288"/>
                </a:lnTo>
                <a:lnTo>
                  <a:pt x="13896" y="4034"/>
                </a:lnTo>
                <a:lnTo>
                  <a:pt x="14257" y="4034"/>
                </a:lnTo>
                <a:close/>
                <a:moveTo>
                  <a:pt x="13494" y="17229"/>
                </a:moveTo>
                <a:lnTo>
                  <a:pt x="8094" y="17229"/>
                </a:lnTo>
                <a:lnTo>
                  <a:pt x="8094" y="13802"/>
                </a:lnTo>
                <a:lnTo>
                  <a:pt x="13494" y="13802"/>
                </a:lnTo>
                <a:lnTo>
                  <a:pt x="13494" y="17229"/>
                </a:lnTo>
                <a:close/>
                <a:moveTo>
                  <a:pt x="11279" y="4034"/>
                </a:moveTo>
                <a:lnTo>
                  <a:pt x="12818" y="4034"/>
                </a:lnTo>
                <a:lnTo>
                  <a:pt x="12818" y="9288"/>
                </a:lnTo>
                <a:lnTo>
                  <a:pt x="10919" y="9288"/>
                </a:lnTo>
                <a:lnTo>
                  <a:pt x="10919" y="4034"/>
                </a:lnTo>
                <a:lnTo>
                  <a:pt x="11279" y="4034"/>
                </a:lnTo>
                <a:close/>
                <a:moveTo>
                  <a:pt x="2616" y="4811"/>
                </a:moveTo>
                <a:lnTo>
                  <a:pt x="5326" y="4811"/>
                </a:lnTo>
                <a:lnTo>
                  <a:pt x="5326" y="1369"/>
                </a:lnTo>
                <a:lnTo>
                  <a:pt x="9840" y="1369"/>
                </a:lnTo>
                <a:lnTo>
                  <a:pt x="9840" y="9288"/>
                </a:lnTo>
                <a:lnTo>
                  <a:pt x="2616" y="9288"/>
                </a:lnTo>
                <a:lnTo>
                  <a:pt x="2616" y="4811"/>
                </a:lnTo>
                <a:close/>
                <a:moveTo>
                  <a:pt x="2616" y="4811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Small Solutions Standard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DB Systel GmbH | Matthias Nöll, Richard Rieb | 2017-08-30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BBF8D-4D66-457B-BCC5-64411FD377C1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8371" y="2132856"/>
            <a:ext cx="2977662" cy="1508071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  <p:txBody>
          <a:bodyPr wrap="square" lIns="182843" tIns="91423" rIns="182843" bIns="91423" rtlCol="0">
            <a:spAutoFit/>
          </a:bodyPr>
          <a:lstStyle>
            <a:defPPr>
              <a:defRPr lang="de-DE"/>
            </a:defPPr>
            <a:lvl1pPr algn="r">
              <a:defRPr sz="1800" b="1">
                <a:cs typeface="Lato Regular"/>
              </a:defRPr>
            </a:lvl1pPr>
          </a:lstStyle>
          <a:p>
            <a:pPr algn="ctr"/>
            <a:r>
              <a:rPr lang="en-US" sz="2000" dirty="0" smtClean="0"/>
              <a:t>Page Authorizations</a:t>
            </a:r>
            <a:endParaRPr lang="en-US" sz="2000" dirty="0"/>
          </a:p>
          <a:p>
            <a:pPr algn="ctr"/>
            <a:endParaRPr lang="en-US" b="0" dirty="0"/>
          </a:p>
          <a:p>
            <a:pPr algn="ctr"/>
            <a:r>
              <a:rPr lang="en-US" sz="1600" b="0" dirty="0" smtClean="0"/>
              <a:t>Declarative authorizations for navigation and pages</a:t>
            </a:r>
          </a:p>
          <a:p>
            <a:pPr algn="ctr"/>
            <a:r>
              <a:rPr lang="en-US" sz="1600" b="0" dirty="0" smtClean="0"/>
              <a:t> </a:t>
            </a:r>
            <a:endParaRPr lang="en-US" sz="1600" b="0" dirty="0"/>
          </a:p>
        </p:txBody>
      </p:sp>
      <p:sp>
        <p:nvSpPr>
          <p:cNvPr id="22" name="TextBox 12"/>
          <p:cNvSpPr txBox="1"/>
          <p:nvPr/>
        </p:nvSpPr>
        <p:spPr>
          <a:xfrm>
            <a:off x="8208371" y="4263735"/>
            <a:ext cx="2977662" cy="1508071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  <p:txBody>
          <a:bodyPr wrap="square" lIns="182843" tIns="91423" rIns="182843" bIns="91423" rtlCol="0">
            <a:spAutoFit/>
          </a:bodyPr>
          <a:lstStyle>
            <a:defPPr>
              <a:defRPr lang="de-DE"/>
            </a:defPPr>
            <a:lvl1pPr algn="r">
              <a:defRPr sz="1800" b="1">
                <a:cs typeface="Lato Regular"/>
              </a:defRPr>
            </a:lvl1pPr>
          </a:lstStyle>
          <a:p>
            <a:pPr algn="ctr"/>
            <a:r>
              <a:rPr lang="en-US" sz="2000" dirty="0"/>
              <a:t>Import-Tool</a:t>
            </a:r>
          </a:p>
          <a:p>
            <a:pPr algn="ctr"/>
            <a:endParaRPr lang="en-US" b="0" dirty="0"/>
          </a:p>
          <a:p>
            <a:pPr algn="ctr"/>
            <a:r>
              <a:rPr lang="en-US" sz="1600" b="0" dirty="0" smtClean="0"/>
              <a:t>Declarative configuration for importing structured text files </a:t>
            </a:r>
            <a:r>
              <a:rPr lang="en-US" sz="1600" b="0" dirty="0"/>
              <a:t>(.txt, .csv, …) </a:t>
            </a:r>
          </a:p>
        </p:txBody>
      </p:sp>
      <p:sp>
        <p:nvSpPr>
          <p:cNvPr id="24" name="TextBox 12"/>
          <p:cNvSpPr txBox="1"/>
          <p:nvPr/>
        </p:nvSpPr>
        <p:spPr>
          <a:xfrm>
            <a:off x="1217846" y="2162070"/>
            <a:ext cx="2977662" cy="1508071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  <p:txBody>
          <a:bodyPr wrap="square" lIns="182843" tIns="91423" rIns="182843" bIns="91423" rtlCol="0">
            <a:spAutoFit/>
          </a:bodyPr>
          <a:lstStyle>
            <a:defPPr>
              <a:defRPr lang="de-DE"/>
            </a:defPPr>
            <a:lvl1pPr algn="r">
              <a:defRPr sz="1800" b="1">
                <a:cs typeface="Lato Regular"/>
              </a:defRPr>
            </a:lvl1pPr>
          </a:lstStyle>
          <a:p>
            <a:pPr algn="ctr"/>
            <a:r>
              <a:rPr lang="en-US" sz="2000" dirty="0"/>
              <a:t>Application Template</a:t>
            </a:r>
          </a:p>
          <a:p>
            <a:pPr algn="ctr"/>
            <a:endParaRPr lang="en-US" b="0" dirty="0"/>
          </a:p>
          <a:p>
            <a:pPr algn="ctr"/>
            <a:r>
              <a:rPr lang="en-US" sz="1600" b="0" dirty="0"/>
              <a:t>Default application with corporate styles and basic features</a:t>
            </a:r>
          </a:p>
        </p:txBody>
      </p:sp>
      <p:sp>
        <p:nvSpPr>
          <p:cNvPr id="25" name="TextBox 12"/>
          <p:cNvSpPr txBox="1"/>
          <p:nvPr/>
        </p:nvSpPr>
        <p:spPr>
          <a:xfrm>
            <a:off x="4700402" y="2132856"/>
            <a:ext cx="2977662" cy="1508071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  <p:txBody>
          <a:bodyPr wrap="square" lIns="182843" tIns="91423" rIns="182843" bIns="91423" rtlCol="0">
            <a:spAutoFit/>
          </a:bodyPr>
          <a:lstStyle>
            <a:defPPr>
              <a:defRPr lang="de-DE"/>
            </a:defPPr>
            <a:lvl1pPr algn="r">
              <a:defRPr sz="1800" b="1">
                <a:cs typeface="Lato Regular"/>
              </a:defRPr>
            </a:lvl1pPr>
          </a:lstStyle>
          <a:p>
            <a:pPr algn="ctr"/>
            <a:r>
              <a:rPr lang="en-US" sz="2000" dirty="0"/>
              <a:t>Single-Sign-On (SSO)</a:t>
            </a:r>
          </a:p>
          <a:p>
            <a:pPr algn="ctr"/>
            <a:endParaRPr lang="en-US" b="0" dirty="0"/>
          </a:p>
          <a:p>
            <a:pPr algn="ctr"/>
            <a:r>
              <a:rPr lang="en-US" sz="1600" b="0" dirty="0"/>
              <a:t>Simple Integration by an own authentication </a:t>
            </a:r>
            <a:r>
              <a:rPr lang="en-US" sz="1600" b="0" dirty="0" smtClean="0"/>
              <a:t>scheme</a:t>
            </a:r>
          </a:p>
          <a:p>
            <a:pPr algn="ctr"/>
            <a:r>
              <a:rPr lang="en-US" sz="1600" b="0" dirty="0" smtClean="0"/>
              <a:t> </a:t>
            </a:r>
            <a:endParaRPr lang="en-US" sz="1600" b="0" dirty="0"/>
          </a:p>
        </p:txBody>
      </p:sp>
      <p:sp>
        <p:nvSpPr>
          <p:cNvPr id="28" name="TextBox 12"/>
          <p:cNvSpPr txBox="1"/>
          <p:nvPr/>
        </p:nvSpPr>
        <p:spPr>
          <a:xfrm>
            <a:off x="4700402" y="4263734"/>
            <a:ext cx="2977662" cy="1508071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  <p:txBody>
          <a:bodyPr wrap="square" lIns="182843" tIns="91423" rIns="182843" bIns="91423" rtlCol="0">
            <a:spAutoFit/>
          </a:bodyPr>
          <a:lstStyle>
            <a:defPPr>
              <a:defRPr lang="de-DE"/>
            </a:defPPr>
            <a:lvl1pPr algn="r">
              <a:defRPr sz="1800" b="1">
                <a:cs typeface="Lato Regular"/>
              </a:defRPr>
            </a:lvl1pPr>
          </a:lstStyle>
          <a:p>
            <a:pPr algn="ctr"/>
            <a:r>
              <a:rPr lang="en-US" sz="2000" dirty="0" err="1"/>
              <a:t>LotusNotes</a:t>
            </a:r>
            <a:r>
              <a:rPr lang="en-US" sz="2000" dirty="0"/>
              <a:t>-Mail</a:t>
            </a:r>
          </a:p>
          <a:p>
            <a:pPr algn="ctr"/>
            <a:endParaRPr lang="en-US" b="0" dirty="0" smtClean="0"/>
          </a:p>
          <a:p>
            <a:pPr algn="ctr"/>
            <a:r>
              <a:rPr lang="en-US" sz="1600" b="0" dirty="0" err="1"/>
              <a:t>LotusNotes</a:t>
            </a:r>
            <a:r>
              <a:rPr lang="en-US" sz="1600" b="0" dirty="0"/>
              <a:t> </a:t>
            </a:r>
            <a:r>
              <a:rPr lang="en-US" sz="1600" b="0" dirty="0" err="1"/>
              <a:t>webservice</a:t>
            </a:r>
            <a:r>
              <a:rPr lang="en-US" sz="1600" b="0" dirty="0"/>
              <a:t> integration (corporate default)</a:t>
            </a:r>
          </a:p>
        </p:txBody>
      </p:sp>
      <p:sp>
        <p:nvSpPr>
          <p:cNvPr id="29" name="TextBox 12"/>
          <p:cNvSpPr txBox="1"/>
          <p:nvPr/>
        </p:nvSpPr>
        <p:spPr>
          <a:xfrm>
            <a:off x="1217846" y="4263735"/>
            <a:ext cx="2977662" cy="1508071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  <p:txBody>
          <a:bodyPr wrap="square" lIns="182843" tIns="91423" rIns="182843" bIns="91423" rtlCol="0">
            <a:spAutoFit/>
          </a:bodyPr>
          <a:lstStyle>
            <a:defPPr>
              <a:defRPr lang="de-DE"/>
            </a:defPPr>
            <a:lvl1pPr algn="r">
              <a:defRPr sz="1800" b="1">
                <a:cs typeface="Lato Regular"/>
              </a:defRPr>
            </a:lvl1pPr>
          </a:lstStyle>
          <a:p>
            <a:pPr algn="ctr"/>
            <a:r>
              <a:rPr lang="en-US" sz="2000" dirty="0"/>
              <a:t>Jasper</a:t>
            </a:r>
          </a:p>
          <a:p>
            <a:pPr algn="ctr"/>
            <a:endParaRPr lang="en-US" b="0" dirty="0" smtClean="0"/>
          </a:p>
          <a:p>
            <a:pPr algn="ctr"/>
            <a:r>
              <a:rPr lang="en-US" sz="1600" b="0" dirty="0"/>
              <a:t>Pre-configured link to </a:t>
            </a:r>
            <a:r>
              <a:rPr lang="en-US" sz="1600" b="0" dirty="0" smtClean="0"/>
              <a:t>Jasper-Servers</a:t>
            </a:r>
          </a:p>
          <a:p>
            <a:pPr algn="ctr"/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8529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Small Solutions Way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DB Systel GmbH | Matthias Nöll, Richard Rieb | 2017-08-30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BBF8D-4D66-457B-BCC5-64411FD377C1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Bild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719" y="1412720"/>
            <a:ext cx="7969875" cy="4859999"/>
          </a:xfrm>
          <a:prstGeom prst="rect">
            <a:avLst/>
          </a:prstGeom>
          <a:effectLst>
            <a:outerShdw blurRad="50800" dist="38100" dir="8100000" algn="tl" rotWithShape="0">
              <a:schemeClr val="bg2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88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" val=""/>
  <p:tag name="CREATEDBY" val="TW_CP"/>
  <p:tag name="AGENDAPIC" val=""/>
  <p:tag name="LANGUAGE" val="englis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" val="-1"/>
  <p:tag name="SLIDENAME" val="v_7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heme/theme1.xml><?xml version="1.0" encoding="utf-8"?>
<a:theme xmlns:a="http://schemas.openxmlformats.org/drawingml/2006/main" name="16_9_db_grau">
  <a:themeElements>
    <a:clrScheme name="DB_grau">
      <a:dk1>
        <a:srgbClr val="000000"/>
      </a:dk1>
      <a:lt1>
        <a:srgbClr val="FFFFFF"/>
      </a:lt1>
      <a:dk2>
        <a:srgbClr val="000000"/>
      </a:dk2>
      <a:lt2>
        <a:srgbClr val="878C96"/>
      </a:lt2>
      <a:accent1>
        <a:srgbClr val="C8CDD2"/>
      </a:accent1>
      <a:accent2>
        <a:srgbClr val="878C96"/>
      </a:accent2>
      <a:accent3>
        <a:srgbClr val="E1E6EB"/>
      </a:accent3>
      <a:accent4>
        <a:srgbClr val="C8CDD2"/>
      </a:accent4>
      <a:accent5>
        <a:srgbClr val="646973"/>
      </a:accent5>
      <a:accent6>
        <a:srgbClr val="E1E6EB"/>
      </a:accent6>
      <a:hlink>
        <a:srgbClr val="646973"/>
      </a:hlink>
      <a:folHlink>
        <a:srgbClr val="C8CDD2"/>
      </a:folHlink>
    </a:clrScheme>
    <a:fontScheme name="DB_2010">
      <a:majorFont>
        <a:latin typeface="DB Office"/>
        <a:ea typeface=""/>
        <a:cs typeface=""/>
      </a:majorFont>
      <a:minorFont>
        <a:latin typeface="DB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72000" rIns="72000" bIns="7200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DB Office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DB Rot">
      <a:srgbClr val="FF0000"/>
    </a:custClr>
    <a:custClr name="DB Blau">
      <a:srgbClr val="000066"/>
    </a:custClr>
    <a:custClr name="DB Grau">
      <a:srgbClr val="878C96"/>
    </a:custClr>
    <a:custClr>
      <a:srgbClr val="FFFFFF"/>
    </a:custClr>
    <a:custClr name="Gelb">
      <a:srgbClr val="F0CD0A"/>
    </a:custClr>
    <a:custClr name="Verkehrsorange">
      <a:srgbClr val="E67800"/>
    </a:custClr>
    <a:custClr name="Gelbgrün">
      <a:srgbClr val="8CB90F"/>
    </a:custClr>
    <a:custClr name="Signalblau">
      <a:srgbClr val="004BB4"/>
    </a:custClr>
    <a:custClr>
      <a:srgbClr val="FFFFFF"/>
    </a:custClr>
    <a:custClr name="S-Bahn Grün (Sonderstatus)">
      <a:srgbClr val="408335"/>
    </a:custClr>
    <a:custClr name="Currygelb">
      <a:srgbClr val="918C23"/>
    </a:custClr>
    <a:custClr name="Orangebraun">
      <a:srgbClr val="8C5A00"/>
    </a:custClr>
    <a:custClr name="Rubinrot">
      <a:srgbClr val="962832"/>
    </a:custClr>
    <a:custClr name="Purpurviolett">
      <a:srgbClr val="4D186E"/>
    </a:custClr>
    <a:custClr name="Verkehrsblau">
      <a:srgbClr val="055573"/>
    </a:custClr>
    <a:custClr name="Opalgrün">
      <a:srgbClr val="286969"/>
    </a:custClr>
    <a:custClr name="Türkisgrün">
      <a:srgbClr val="286E46"/>
    </a:custClr>
    <a:custClr name="Farngrün">
      <a:srgbClr val="646E2D"/>
    </a:custClr>
    <a:custClr name="Weiß">
      <a:srgbClr val="FFFFFF"/>
    </a:custClr>
    <a:custClr name="Weiß">
      <a:srgbClr val="FFFFFF"/>
    </a:custClr>
    <a:custClr name="Gelb (Pastell)">
      <a:srgbClr val="FDF6B1"/>
    </a:custClr>
    <a:custClr name="Verkehrsorange (Pastell)">
      <a:srgbClr val="FCB76C"/>
    </a:custClr>
    <a:custClr name="Signalblau (Pastell)">
      <a:srgbClr val="BBCAEA"/>
    </a:custClr>
    <a:custClr name="Gelbgrün (Pastell)">
      <a:srgbClr val="DDEDB1"/>
    </a:custClr>
    <a:custClr name="Weiß">
      <a:srgbClr val="FFFFFF"/>
    </a:custClr>
    <a:custClr name="Weiß">
      <a:srgbClr val="FFFFFF"/>
    </a:custClr>
    <a:custClr name="DB Weißgrau">
      <a:srgbClr val="E1E6EB"/>
    </a:custClr>
    <a:custClr name="DB Hellgrau">
      <a:srgbClr val="C8CDD2"/>
    </a:custClr>
    <a:custClr name="DB Grau">
      <a:srgbClr val="878C96"/>
    </a:custClr>
    <a:custClr name="DB Dunkelgrau">
      <a:srgbClr val="646973"/>
    </a:custClr>
    <a:custClr>
      <a:srgbClr val="E6E6E6"/>
    </a:custClr>
    <a:custClr>
      <a:srgbClr val="CDCDCD"/>
    </a:custClr>
    <a:custClr>
      <a:srgbClr val="B4B4B4"/>
    </a:custClr>
    <a:custClr>
      <a:srgbClr val="9A9A9A"/>
    </a:custClr>
    <a:custClr>
      <a:srgbClr val="818181"/>
    </a:custClr>
    <a:custClr>
      <a:srgbClr val="666666"/>
    </a:custClr>
    <a:custClr>
      <a:srgbClr val="4B4B4B"/>
    </a:custClr>
    <a:custClr>
      <a:srgbClr val="303030"/>
    </a:custClr>
  </a:custClr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641</Words>
  <Application>Microsoft Office PowerPoint</Application>
  <PresentationFormat>Benutzerdefiniert</PresentationFormat>
  <Paragraphs>197</Paragraphs>
  <Slides>16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16_9_db_grau</vt:lpstr>
      <vt:lpstr> </vt:lpstr>
      <vt:lpstr>Outline</vt:lpstr>
      <vt:lpstr>What is Deutsche Bahn AG?</vt:lpstr>
      <vt:lpstr>Small Solutions at Deutsche Bahn AG</vt:lpstr>
      <vt:lpstr>Typical Problems in Large Corporations</vt:lpstr>
      <vt:lpstr>Focus of Small Solutions Projects</vt:lpstr>
      <vt:lpstr>Our Foundation</vt:lpstr>
      <vt:lpstr>The Small Solutions Standard</vt:lpstr>
      <vt:lpstr>The Small Solutions Way</vt:lpstr>
      <vt:lpstr>The Evolution of Small Solutions</vt:lpstr>
      <vt:lpstr>PowerPoint-Präsentation</vt:lpstr>
      <vt:lpstr>Live-Demo of the Template</vt:lpstr>
      <vt:lpstr>Summary of our Standard</vt:lpstr>
      <vt:lpstr>Bonus: Database Architecture </vt:lpstr>
      <vt:lpstr>Bonus: Database Architecture </vt:lpstr>
      <vt:lpstr>PowerPoint-Präsentation</vt:lpstr>
    </vt:vector>
  </TitlesOfParts>
  <Company>DB Systel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application development</dc:title>
  <dc:subject>How APEX is used at Deutsche Bahn AG</dc:subject>
  <dc:creator>Matthias Nöll, Richard Rieb</dc:creator>
  <cp:lastModifiedBy>Nöll, Matthias</cp:lastModifiedBy>
  <cp:revision>168</cp:revision>
  <cp:lastPrinted>2015-08-04T09:23:29Z</cp:lastPrinted>
  <dcterms:created xsi:type="dcterms:W3CDTF">2017-05-02T11:49:28Z</dcterms:created>
  <dcterms:modified xsi:type="dcterms:W3CDTF">2017-09-04T19:32:16Z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_title">
    <vt:lpwstr>Agile application development</vt:lpwstr>
  </property>
  <property fmtid="{D5CDD505-2E9C-101B-9397-08002B2CF9AE}" pid="3" name="tw_theme">
    <vt:lpwstr>How APEX is used at Deutsche Bahn AG</vt:lpwstr>
  </property>
  <property fmtid="{D5CDD505-2E9C-101B-9397-08002B2CF9AE}" pid="4" name="tw_company">
    <vt:lpwstr>DB Systel GmbH</vt:lpwstr>
  </property>
  <property fmtid="{D5CDD505-2E9C-101B-9397-08002B2CF9AE}" pid="5" name="tw_unit">
    <vt:lpwstr/>
  </property>
  <property fmtid="{D5CDD505-2E9C-101B-9397-08002B2CF9AE}" pid="6" name="tw_speaker">
    <vt:lpwstr>Matthias Nöll, Richard Rieb</vt:lpwstr>
  </property>
  <property fmtid="{D5CDD505-2E9C-101B-9397-08002B2CF9AE}" pid="7" name="tw_function">
    <vt:lpwstr/>
  </property>
  <property fmtid="{D5CDD505-2E9C-101B-9397-08002B2CF9AE}" pid="8" name="tw_location">
    <vt:lpwstr>Stockholm</vt:lpwstr>
  </property>
  <property fmtid="{D5CDD505-2E9C-101B-9397-08002B2CF9AE}" pid="9" name="tw_date">
    <vt:lpwstr>30.08.2017</vt:lpwstr>
  </property>
  <property fmtid="{D5CDD505-2E9C-101B-9397-08002B2CF9AE}" pid="10" name="tw_Agenda_1">
    <vt:lpwstr/>
  </property>
  <property fmtid="{D5CDD505-2E9C-101B-9397-08002B2CF9AE}" pid="11" name="tw_Agenda_2">
    <vt:lpwstr/>
  </property>
  <property fmtid="{D5CDD505-2E9C-101B-9397-08002B2CF9AE}" pid="12" name="tw_Agenda_3">
    <vt:lpwstr/>
  </property>
  <property fmtid="{D5CDD505-2E9C-101B-9397-08002B2CF9AE}" pid="13" name="tw_Agenda_4">
    <vt:lpwstr/>
  </property>
  <property fmtid="{D5CDD505-2E9C-101B-9397-08002B2CF9AE}" pid="14" name="tw_Agenda_5">
    <vt:lpwstr/>
  </property>
  <property fmtid="{D5CDD505-2E9C-101B-9397-08002B2CF9AE}" pid="15" name="tw_Agenda_6">
    <vt:lpwstr/>
  </property>
  <property fmtid="{D5CDD505-2E9C-101B-9397-08002B2CF9AE}" pid="16" name="tw_Agenda_7">
    <vt:lpwstr/>
  </property>
  <property fmtid="{D5CDD505-2E9C-101B-9397-08002B2CF9AE}" pid="17" name="tw_Agenda_8">
    <vt:lpwstr/>
  </property>
  <property fmtid="{D5CDD505-2E9C-101B-9397-08002B2CF9AE}" pid="18" name="tw_cover_word">
    <vt:lpwstr/>
  </property>
</Properties>
</file>